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9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3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46" r:id="rId3"/>
    <p:sldId id="258" r:id="rId4"/>
    <p:sldId id="290" r:id="rId5"/>
    <p:sldId id="260" r:id="rId6"/>
    <p:sldId id="319" r:id="rId7"/>
    <p:sldId id="291" r:id="rId8"/>
    <p:sldId id="268" r:id="rId9"/>
    <p:sldId id="294" r:id="rId10"/>
    <p:sldId id="265" r:id="rId11"/>
    <p:sldId id="293" r:id="rId12"/>
    <p:sldId id="271" r:id="rId13"/>
    <p:sldId id="261" r:id="rId14"/>
    <p:sldId id="275" r:id="rId15"/>
    <p:sldId id="272" r:id="rId16"/>
    <p:sldId id="279" r:id="rId17"/>
    <p:sldId id="277" r:id="rId18"/>
    <p:sldId id="339" r:id="rId19"/>
    <p:sldId id="343" r:id="rId20"/>
    <p:sldId id="344" r:id="rId21"/>
    <p:sldId id="340" r:id="rId22"/>
    <p:sldId id="341" r:id="rId23"/>
    <p:sldId id="342" r:id="rId24"/>
    <p:sldId id="285" r:id="rId25"/>
    <p:sldId id="296" r:id="rId26"/>
    <p:sldId id="286" r:id="rId27"/>
    <p:sldId id="287" r:id="rId28"/>
    <p:sldId id="298" r:id="rId29"/>
    <p:sldId id="278" r:id="rId30"/>
    <p:sldId id="347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44"/>
      </p:cViewPr>
      <p:guideLst>
        <p:guide orient="horz" pos="1613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066AFC73-5C88-4A74-B398-EC30DE4C4625}" type="slidenum">
              <a:rPr lang="zh-CN" altLang="en-US">
                <a:solidFill>
                  <a:prstClr val="black"/>
                </a:solidFill>
                <a:latin typeface="Calibri" panose="020F0502020204030204" pitchFamily="34" charset="0"/>
              </a:rPr>
              <a:t>13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6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11">
              <a:rPr lang="zh-CN" altLang="en-US" smtClean="0"/>
              <a:t>14:12:57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3" Type="http://schemas.openxmlformats.org/officeDocument/2006/relationships/tags" Target="../tags/tag44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image" Target="../media/image4.png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3" Type="http://schemas.openxmlformats.org/officeDocument/2006/relationships/tags" Target="../tags/tag64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notesSlide" Target="../notesSlides/notesSlide17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notesSlide" Target="../notesSlides/notesSlide19.xml"/><Relationship Id="rId2" Type="http://schemas.openxmlformats.org/officeDocument/2006/relationships/tags" Target="../tags/tag106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image" Target="../media/image3.png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jpe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image" Target="../media/image15.jpeg"/><Relationship Id="rId2" Type="http://schemas.openxmlformats.org/officeDocument/2006/relationships/tags" Target="../tags/tag136.xml"/><Relationship Id="rId16" Type="http://schemas.microsoft.com/office/2007/relationships/hdphoto" Target="../media/hdphoto1.wdp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image" Target="../media/image14.jpeg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45341" y="244191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71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5341" y="2363255"/>
            <a:ext cx="4902323" cy="476885"/>
          </a:xfrm>
        </p:spPr>
        <p:txBody>
          <a:bodyPr/>
          <a:lstStyle/>
          <a:p>
            <a:r>
              <a:rPr lang="zh-CN" altLang="en-US" sz="3600" dirty="0"/>
              <a:t>智能远控无线充电小车</a:t>
            </a:r>
            <a:br>
              <a:rPr lang="en-US" altLang="zh-CN" sz="2800" dirty="0"/>
            </a:br>
            <a:r>
              <a:rPr lang="en-US" altLang="zh-CN" sz="2800" dirty="0"/>
              <a:t>                 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立项评定初期答辩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0418" y="3054720"/>
            <a:ext cx="151216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  <a:cs typeface="+mn-ea"/>
                <a:sym typeface="+mn-lt"/>
              </a:rPr>
              <a:t>指导老师：洪峰</a:t>
            </a: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1447416"/>
            <a:ext cx="926207" cy="915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0418" y="3636335"/>
            <a:ext cx="380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答辩人： 伍雨童    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7E6A21-043B-4C74-8E83-AA7C8EDB60B8}"/>
              </a:ext>
            </a:extLst>
          </p:cNvPr>
          <p:cNvSpPr txBox="1"/>
          <p:nvPr/>
        </p:nvSpPr>
        <p:spPr>
          <a:xfrm>
            <a:off x="1835696" y="3464223"/>
            <a:ext cx="4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项目成员：伍雨童、陈权、邵新宇、程梦倩、朱颖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31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 rot="1449041">
            <a:off x="4692732" y="1703388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5"/>
            </p:custDataLst>
          </p:nvPr>
        </p:nvSpPr>
        <p:spPr>
          <a:xfrm rot="3783653">
            <a:off x="3667735" y="2806227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6"/>
            </p:custDataLst>
          </p:nvPr>
        </p:nvSpPr>
        <p:spPr>
          <a:xfrm>
            <a:off x="6516216" y="159991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蓝牙远控</a:t>
            </a:r>
          </a:p>
        </p:txBody>
      </p:sp>
      <p:sp>
        <p:nvSpPr>
          <p:cNvPr id="15" name="MH_Text_1"/>
          <p:cNvSpPr/>
          <p:nvPr>
            <p:custDataLst>
              <p:tags r:id="rId7"/>
            </p:custDataLst>
          </p:nvPr>
        </p:nvSpPr>
        <p:spPr>
          <a:xfrm>
            <a:off x="6018136" y="1949695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实现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远程控制</a:t>
            </a:r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通过蓝牙通信的方式，利用手机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与小车蓝牙模块交互，达到远程控制小车的目的。</a:t>
            </a:r>
          </a:p>
        </p:txBody>
      </p:sp>
      <p:sp>
        <p:nvSpPr>
          <p:cNvPr id="16" name="MH_Text_1"/>
          <p:cNvSpPr/>
          <p:nvPr>
            <p:custDataLst>
              <p:tags r:id="rId8"/>
            </p:custDataLst>
          </p:nvPr>
        </p:nvSpPr>
        <p:spPr>
          <a:xfrm>
            <a:off x="1298925" y="82049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heavy" dirty="0">
                <a:solidFill>
                  <a:schemeClr val="tx1"/>
                </a:solidFill>
                <a:cs typeface="+mn-ea"/>
                <a:sym typeface="+mn-lt"/>
              </a:rPr>
              <a:t>循迹</a:t>
            </a: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514249" y="1243830"/>
            <a:ext cx="2767248" cy="117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红外对管与核心板信号反馈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利用红外对管对黑线的可识别性，若干红外对管组合和电机差速实现循迹功能，达到小车自主循迹的目的。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1380616" y="3262232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851442" y="3622627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电磁能量转换和自启动</a:t>
            </a:r>
            <a:endParaRPr lang="en-US" altLang="zh-CN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利用无线充电发射端和接收端供电，使用法拉电容组储存电能，并配合继电器实现小车无线充电和自启动的功能。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1" grpId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4" name="右箭头 3"/>
          <p:cNvSpPr>
            <a:spLocks noChangeArrowheads="1"/>
          </p:cNvSpPr>
          <p:nvPr/>
        </p:nvSpPr>
        <p:spPr bwMode="auto">
          <a:xfrm>
            <a:off x="2898784" y="1667005"/>
            <a:ext cx="3400425" cy="371360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右箭头 4"/>
          <p:cNvSpPr>
            <a:spLocks noChangeArrowheads="1"/>
          </p:cNvSpPr>
          <p:nvPr/>
        </p:nvSpPr>
        <p:spPr bwMode="auto">
          <a:xfrm flipH="1">
            <a:off x="3024197" y="2224043"/>
            <a:ext cx="3521075" cy="369774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231900" y="1203598"/>
            <a:ext cx="1792288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合理的</a:t>
            </a:r>
          </a:p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研究制作方案</a:t>
            </a: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6359534" y="1203598"/>
            <a:ext cx="1793875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合理的</a:t>
            </a:r>
          </a:p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选题方向</a:t>
            </a:r>
          </a:p>
        </p:txBody>
      </p:sp>
      <p:sp>
        <p:nvSpPr>
          <p:cNvPr id="8" name="矩形 7"/>
          <p:cNvSpPr/>
          <p:nvPr/>
        </p:nvSpPr>
        <p:spPr>
          <a:xfrm>
            <a:off x="3861444" y="1558143"/>
            <a:ext cx="1420813" cy="1172801"/>
          </a:xfrm>
          <a:prstGeom prst="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可行性</a:t>
            </a:r>
          </a:p>
        </p:txBody>
      </p:sp>
      <p:sp>
        <p:nvSpPr>
          <p:cNvPr id="11" name="MH_Text_1"/>
          <p:cNvSpPr/>
          <p:nvPr>
            <p:custDataLst>
              <p:tags r:id="rId1"/>
            </p:custDataLst>
          </p:nvPr>
        </p:nvSpPr>
        <p:spPr>
          <a:xfrm>
            <a:off x="852170" y="3201670"/>
            <a:ext cx="2877820" cy="144589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200" dirty="0">
                <a:solidFill>
                  <a:schemeClr val="tx1"/>
                </a:solidFill>
                <a:cs typeface="+mn-ea"/>
                <a:sym typeface="+mn-lt"/>
              </a:rPr>
              <a:t>对于小车架构仔细剖析，清晰每个组件的结构与功能</a:t>
            </a:r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200" dirty="0">
                <a:solidFill>
                  <a:schemeClr val="tx1"/>
                </a:solidFill>
                <a:cs typeface="+mn-ea"/>
                <a:sym typeface="+mn-lt"/>
              </a:rPr>
              <a:t>研究路线从表及里，由功能反推硬件构成，从而最终达到预期结果。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2"/>
            </p:custDataLst>
          </p:nvPr>
        </p:nvSpPr>
        <p:spPr>
          <a:xfrm>
            <a:off x="5833745" y="3112135"/>
            <a:ext cx="2846070" cy="138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200" dirty="0">
                <a:solidFill>
                  <a:schemeClr val="tx1"/>
                </a:solidFill>
                <a:cs typeface="+mn-ea"/>
                <a:sym typeface="+mn-lt"/>
              </a:rPr>
              <a:t>采用无线充电方式符合电子行业发展趋势，着眼于便利环保</a:t>
            </a:r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200" dirty="0">
                <a:solidFill>
                  <a:schemeClr val="tx1"/>
                </a:solidFill>
                <a:cs typeface="+mn-ea"/>
                <a:sym typeface="+mn-lt"/>
              </a:rPr>
              <a:t>蓝牙远控使小车更加智能化，响应万物互联的时代潮流，具有广泛应用前景。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bldLvl="0" animBg="1"/>
      <p:bldP spid="11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研究过程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前期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中期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后期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研究过程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95250" y="1127786"/>
            <a:ext cx="1097355" cy="1097864"/>
            <a:chOff x="4423242" y="1204495"/>
            <a:chExt cx="1097355" cy="1097864"/>
          </a:xfrm>
        </p:grpSpPr>
        <p:sp>
          <p:nvSpPr>
            <p:cNvPr id="17" name="MH_Other_1"/>
            <p:cNvSpPr/>
            <p:nvPr>
              <p:custDataLst>
                <p:tags r:id="rId19"/>
              </p:custDataLst>
            </p:nvPr>
          </p:nvSpPr>
          <p:spPr>
            <a:xfrm>
              <a:off x="4423242" y="1204495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20"/>
              </p:custDataLst>
            </p:nvPr>
          </p:nvSpPr>
          <p:spPr>
            <a:xfrm>
              <a:off x="4516098" y="1296988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前期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9834" y="2426846"/>
            <a:ext cx="1095986" cy="1097864"/>
            <a:chOff x="3897826" y="2503555"/>
            <a:chExt cx="1095986" cy="1097864"/>
          </a:xfrm>
        </p:grpSpPr>
        <p:sp>
          <p:nvSpPr>
            <p:cNvPr id="20" name="MH_Other_2"/>
            <p:cNvSpPr/>
            <p:nvPr>
              <p:custDataLst>
                <p:tags r:id="rId17"/>
              </p:custDataLst>
            </p:nvPr>
          </p:nvSpPr>
          <p:spPr>
            <a:xfrm>
              <a:off x="3897826" y="2503555"/>
              <a:ext cx="1095986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18"/>
              </p:custDataLst>
            </p:nvPr>
          </p:nvSpPr>
          <p:spPr>
            <a:xfrm>
              <a:off x="3989865" y="259593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中期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27797" y="3389222"/>
            <a:ext cx="1097355" cy="1097864"/>
            <a:chOff x="2355789" y="3465931"/>
            <a:chExt cx="1097355" cy="1097864"/>
          </a:xfrm>
        </p:grpSpPr>
        <p:sp>
          <p:nvSpPr>
            <p:cNvPr id="23" name="MH_Other_3"/>
            <p:cNvSpPr/>
            <p:nvPr>
              <p:custDataLst>
                <p:tags r:id="rId15"/>
              </p:custDataLst>
            </p:nvPr>
          </p:nvSpPr>
          <p:spPr>
            <a:xfrm>
              <a:off x="2355789" y="3465931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16"/>
              </p:custDataLst>
            </p:nvPr>
          </p:nvSpPr>
          <p:spPr>
            <a:xfrm>
              <a:off x="2448063" y="355898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accent1"/>
                  </a:solidFill>
                  <a:cs typeface="+mn-ea"/>
                  <a:sym typeface="+mn-lt"/>
                </a:rPr>
                <a:t>后期</a:t>
              </a:r>
            </a:p>
          </p:txBody>
        </p:sp>
      </p:grpSp>
      <p:sp>
        <p:nvSpPr>
          <p:cNvPr id="25" name="MH_Other_4"/>
          <p:cNvSpPr/>
          <p:nvPr>
            <p:custDataLst>
              <p:tags r:id="rId3"/>
            </p:custDataLst>
          </p:nvPr>
        </p:nvSpPr>
        <p:spPr>
          <a:xfrm>
            <a:off x="4088874" y="1474118"/>
            <a:ext cx="337964" cy="338120"/>
          </a:xfrm>
          <a:prstGeom prst="ellipse">
            <a:avLst/>
          </a:prstGeom>
          <a:noFill/>
          <a:ln w="38100" cmpd="sng">
            <a:solidFill>
              <a:schemeClr val="accent1">
                <a:alpha val="6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MH_Other_5"/>
          <p:cNvSpPr/>
          <p:nvPr>
            <p:custDataLst>
              <p:tags r:id="rId4"/>
            </p:custDataLst>
          </p:nvPr>
        </p:nvSpPr>
        <p:spPr>
          <a:xfrm>
            <a:off x="5269691" y="2254396"/>
            <a:ext cx="240816" cy="240928"/>
          </a:xfrm>
          <a:prstGeom prst="ellipse">
            <a:avLst/>
          </a:prstGeom>
          <a:noFill/>
          <a:ln w="38100" cmpd="sng">
            <a:solidFill>
              <a:schemeClr val="accent1">
                <a:alpha val="4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MH_Other_6"/>
          <p:cNvSpPr/>
          <p:nvPr>
            <p:custDataLst>
              <p:tags r:id="rId5"/>
            </p:custDataLst>
          </p:nvPr>
        </p:nvSpPr>
        <p:spPr>
          <a:xfrm>
            <a:off x="2096700" y="4135239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7"/>
          <p:cNvSpPr/>
          <p:nvPr>
            <p:custDataLst>
              <p:tags r:id="rId6"/>
            </p:custDataLst>
          </p:nvPr>
        </p:nvSpPr>
        <p:spPr>
          <a:xfrm>
            <a:off x="1416636" y="989525"/>
            <a:ext cx="2135874" cy="2136866"/>
          </a:xfrm>
          <a:prstGeom prst="ellipse">
            <a:avLst/>
          </a:prstGeom>
          <a:solidFill>
            <a:schemeClr val="accent1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 sz="37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Title_1"/>
          <p:cNvSpPr/>
          <p:nvPr>
            <p:custDataLst>
              <p:tags r:id="rId7"/>
            </p:custDataLst>
          </p:nvPr>
        </p:nvSpPr>
        <p:spPr>
          <a:xfrm>
            <a:off x="1621652" y="1194205"/>
            <a:ext cx="1726053" cy="1726855"/>
          </a:xfrm>
          <a:prstGeom prst="ellipse">
            <a:avLst/>
          </a:prstGeom>
          <a:solidFill>
            <a:srgbClr val="FFFFFF">
              <a:alpha val="95000"/>
            </a:srgbClr>
          </a:solidFill>
          <a:ln w="12700" cmpd="sng">
            <a:noFill/>
          </a:ln>
          <a:effectLst>
            <a:innerShdw blurRad="63500" dist="508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研究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过程</a:t>
            </a:r>
          </a:p>
        </p:txBody>
      </p:sp>
      <p:sp>
        <p:nvSpPr>
          <p:cNvPr id="28" name="MH_Other_8"/>
          <p:cNvSpPr/>
          <p:nvPr>
            <p:custDataLst>
              <p:tags r:id="rId8"/>
            </p:custDataLst>
          </p:nvPr>
        </p:nvSpPr>
        <p:spPr>
          <a:xfrm>
            <a:off x="1115649" y="1880646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MH_Other_9"/>
          <p:cNvSpPr/>
          <p:nvPr>
            <p:custDataLst>
              <p:tags r:id="rId9"/>
            </p:custDataLst>
          </p:nvPr>
        </p:nvSpPr>
        <p:spPr>
          <a:xfrm>
            <a:off x="1123826" y="1255056"/>
            <a:ext cx="292810" cy="29294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MH_Other_10"/>
          <p:cNvSpPr/>
          <p:nvPr>
            <p:custDataLst>
              <p:tags r:id="rId10"/>
            </p:custDataLst>
          </p:nvPr>
        </p:nvSpPr>
        <p:spPr>
          <a:xfrm>
            <a:off x="3516966" y="2619866"/>
            <a:ext cx="242185" cy="24229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MH_Other_11"/>
          <p:cNvSpPr/>
          <p:nvPr>
            <p:custDataLst>
              <p:tags r:id="rId11"/>
            </p:custDataLst>
          </p:nvPr>
        </p:nvSpPr>
        <p:spPr>
          <a:xfrm>
            <a:off x="3326753" y="915566"/>
            <a:ext cx="225765" cy="225870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MH_Text_2"/>
          <p:cNvSpPr txBox="1"/>
          <p:nvPr>
            <p:custDataLst>
              <p:tags r:id="rId12"/>
            </p:custDataLst>
          </p:nvPr>
        </p:nvSpPr>
        <p:spPr>
          <a:xfrm>
            <a:off x="5780405" y="1652270"/>
            <a:ext cx="2987675" cy="673735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查阅文献，零件采购，软件仿真，绘制小车主要硬件原理图。</a:t>
            </a:r>
          </a:p>
        </p:txBody>
      </p:sp>
      <p:sp>
        <p:nvSpPr>
          <p:cNvPr id="33" name="MH_Text_2"/>
          <p:cNvSpPr txBox="1"/>
          <p:nvPr>
            <p:custDataLst>
              <p:tags r:id="rId13"/>
            </p:custDataLst>
          </p:nvPr>
        </p:nvSpPr>
        <p:spPr>
          <a:xfrm>
            <a:off x="5467799" y="2914358"/>
            <a:ext cx="3732083" cy="661670"/>
          </a:xfrm>
          <a:prstGeom prst="rect">
            <a:avLst/>
          </a:prstGeom>
          <a:noFill/>
        </p:spPr>
        <p:txBody>
          <a:bodyPr lIns="121912" tIns="60956" rIns="121912" bIns="60956" anchor="ctr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400" dirty="0"/>
              <a:t>基础硬件模块仿真搭建，构建小车和无线充电发射端的硬件架构。软件设计以及优化 </a:t>
            </a:r>
            <a:endParaRPr lang="zh-CN" altLang="en-US" sz="140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MH_Text_2"/>
          <p:cNvSpPr txBox="1"/>
          <p:nvPr>
            <p:custDataLst>
              <p:tags r:id="rId14"/>
            </p:custDataLst>
          </p:nvPr>
        </p:nvSpPr>
        <p:spPr>
          <a:xfrm>
            <a:off x="3757295" y="4032652"/>
            <a:ext cx="3623017" cy="764540"/>
          </a:xfrm>
          <a:prstGeom prst="rect">
            <a:avLst/>
          </a:prstGeom>
          <a:noFill/>
        </p:spPr>
        <p:txBody>
          <a:bodyPr lIns="121912" tIns="60956" rIns="121912" bIns="60956" anchor="ctr">
            <a:noAutofit/>
          </a:bodyPr>
          <a:lstStyle/>
          <a:p>
            <a:r>
              <a:rPr lang="zh-CN" altLang="zh-CN" sz="1400" dirty="0"/>
              <a:t>硬件实体测试，程序烧写和后期调试，功能优化，制作出智能远控无线充电小车实物。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5675" y="1220470"/>
            <a:ext cx="2157730" cy="3371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600"/>
              <a:t>（2020.4-2020.7）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25490" y="2525395"/>
            <a:ext cx="2157730" cy="3371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600"/>
              <a:t>（2020.</a:t>
            </a:r>
            <a:r>
              <a:rPr lang="en-US" altLang="zh-CN" sz="1600"/>
              <a:t>7</a:t>
            </a:r>
            <a:r>
              <a:rPr lang="zh-CN" altLang="en-US" sz="1600"/>
              <a:t>-2020.</a:t>
            </a:r>
            <a:r>
              <a:rPr lang="en-US" altLang="zh-CN" sz="1600"/>
              <a:t>11</a:t>
            </a:r>
            <a:r>
              <a:rPr lang="zh-CN" altLang="en-US" sz="1600"/>
              <a:t>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70045" y="3693795"/>
            <a:ext cx="2157730" cy="3371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600"/>
              <a:t>（2020.</a:t>
            </a:r>
            <a:r>
              <a:rPr lang="en-US" altLang="zh-CN" sz="1600"/>
              <a:t>11</a:t>
            </a:r>
            <a:r>
              <a:rPr lang="zh-CN" altLang="en-US" sz="1600"/>
              <a:t>-202</a:t>
            </a:r>
            <a:r>
              <a:rPr lang="en-US" altLang="zh-CN" sz="1600"/>
              <a:t>1</a:t>
            </a:r>
            <a:r>
              <a:rPr lang="zh-CN" altLang="en-US" sz="1600"/>
              <a:t>.</a:t>
            </a:r>
            <a:r>
              <a:rPr lang="en-US" altLang="zh-CN" sz="1600"/>
              <a:t>4</a:t>
            </a:r>
            <a:r>
              <a:rPr lang="zh-CN" altLang="en-US" sz="1600"/>
              <a:t>）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36600" decel="3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36600" decel="3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3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5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8" grpId="0" animBg="1"/>
      <p:bldP spid="6" grpId="0" animBg="1"/>
      <p:bldP spid="6" grpId="1" animBg="1"/>
      <p:bldP spid="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项目特色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无线充电后自启动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自主循迹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6" y="379168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显示运行速度与时间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KSO_Shape"/>
          <p:cNvSpPr/>
          <p:nvPr/>
        </p:nvSpPr>
        <p:spPr bwMode="auto">
          <a:xfrm>
            <a:off x="3510915" y="3319780"/>
            <a:ext cx="421640" cy="667385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rgbClr val="64606D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TextBox 77"/>
          <p:cNvSpPr txBox="1"/>
          <p:nvPr/>
        </p:nvSpPr>
        <p:spPr>
          <a:xfrm>
            <a:off x="4716016" y="406727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蓝牙远程控制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82354"/>
            <a:ext cx="8139644" cy="49339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项目特色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449473">
            <a:off x="1497709" y="1260466"/>
            <a:ext cx="3706346" cy="131683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 rot="21077013">
            <a:off x="1399699" y="1974832"/>
            <a:ext cx="3086805" cy="1097756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062520">
            <a:off x="1442056" y="2634437"/>
            <a:ext cx="2653613" cy="942975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1700128" y="1474837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>
            <a:off x="1569897" y="2458579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1678340" y="3365231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 rot="19002814">
            <a:off x="1579991" y="3198794"/>
            <a:ext cx="2470896" cy="87749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20540294">
            <a:off x="1968577" y="4108301"/>
            <a:ext cx="360599" cy="35481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cxnSp>
        <p:nvCxnSpPr>
          <p:cNvPr id="11" name="MH_Other_9"/>
          <p:cNvCxnSpPr/>
          <p:nvPr>
            <p:custDataLst>
              <p:tags r:id="rId9"/>
            </p:custDataLst>
          </p:nvPr>
        </p:nvCxnSpPr>
        <p:spPr>
          <a:xfrm>
            <a:off x="5323954" y="1151258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MH_Other_10"/>
          <p:cNvCxnSpPr/>
          <p:nvPr>
            <p:custDataLst>
              <p:tags r:id="rId10"/>
            </p:custDataLst>
          </p:nvPr>
        </p:nvCxnSpPr>
        <p:spPr>
          <a:xfrm>
            <a:off x="7688364" y="1151258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MH_Other_11"/>
          <p:cNvCxnSpPr/>
          <p:nvPr>
            <p:custDataLst>
              <p:tags r:id="rId11"/>
            </p:custDataLst>
          </p:nvPr>
        </p:nvCxnSpPr>
        <p:spPr>
          <a:xfrm>
            <a:off x="8028383" y="1151258"/>
            <a:ext cx="0" cy="1114425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MH_Other_12"/>
          <p:cNvCxnSpPr/>
          <p:nvPr>
            <p:custDataLst>
              <p:tags r:id="rId12"/>
            </p:custDataLst>
          </p:nvPr>
        </p:nvCxnSpPr>
        <p:spPr>
          <a:xfrm>
            <a:off x="5323954" y="4280220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13"/>
          <p:cNvCxnSpPr/>
          <p:nvPr>
            <p:custDataLst>
              <p:tags r:id="rId13"/>
            </p:custDataLst>
          </p:nvPr>
        </p:nvCxnSpPr>
        <p:spPr>
          <a:xfrm>
            <a:off x="7688364" y="4280220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14"/>
          <p:cNvCxnSpPr/>
          <p:nvPr>
            <p:custDataLst>
              <p:tags r:id="rId14"/>
            </p:custDataLst>
          </p:nvPr>
        </p:nvCxnSpPr>
        <p:spPr>
          <a:xfrm>
            <a:off x="8028383" y="3164615"/>
            <a:ext cx="0" cy="1115615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SubTitle_1"/>
          <p:cNvSpPr txBox="1"/>
          <p:nvPr>
            <p:custDataLst>
              <p:tags r:id="rId15"/>
            </p:custDataLst>
          </p:nvPr>
        </p:nvSpPr>
        <p:spPr>
          <a:xfrm rot="562956">
            <a:off x="2372568" y="1699807"/>
            <a:ext cx="1688002" cy="454819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特色一</a:t>
            </a:r>
          </a:p>
        </p:txBody>
      </p:sp>
      <p:sp>
        <p:nvSpPr>
          <p:cNvPr id="18" name="MH_SubTitle_2"/>
          <p:cNvSpPr txBox="1"/>
          <p:nvPr>
            <p:custDataLst>
              <p:tags r:id="rId16"/>
            </p:custDataLst>
          </p:nvPr>
        </p:nvSpPr>
        <p:spPr>
          <a:xfrm rot="21109827">
            <a:off x="2162021" y="2337981"/>
            <a:ext cx="1387913" cy="481013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特色二</a:t>
            </a: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 rot="20400000">
            <a:off x="2085787" y="2923762"/>
            <a:ext cx="1415744" cy="47744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特色三</a:t>
            </a:r>
          </a:p>
        </p:txBody>
      </p:sp>
      <p:sp>
        <p:nvSpPr>
          <p:cNvPr id="20" name="MH_SubTitle_4"/>
          <p:cNvSpPr txBox="1"/>
          <p:nvPr>
            <p:custDataLst>
              <p:tags r:id="rId18"/>
            </p:custDataLst>
          </p:nvPr>
        </p:nvSpPr>
        <p:spPr>
          <a:xfrm rot="19109607">
            <a:off x="2209219" y="3546456"/>
            <a:ext cx="1166477" cy="40005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800" b="1" kern="0" dirty="0">
                <a:solidFill>
                  <a:srgbClr val="FFFFFF"/>
                </a:solidFill>
                <a:cs typeface="+mn-ea"/>
                <a:sym typeface="+mn-lt"/>
              </a:rPr>
              <a:t>特色四</a:t>
            </a:r>
          </a:p>
        </p:txBody>
      </p:sp>
      <p:sp>
        <p:nvSpPr>
          <p:cNvPr id="21" name="MH_Desc_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90210" y="1395730"/>
            <a:ext cx="2266950" cy="270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228600" lvl="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宋体" panose="02010600030101010101" pitchFamily="2" charset="-122"/>
                <a:cs typeface="+mn-ea"/>
                <a:sym typeface="+mn-lt"/>
              </a:rPr>
              <a:t>小车采用无线充电方式并充电结束后自启动。</a:t>
            </a: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宋体" panose="02010600030101010101" pitchFamily="2" charset="-122"/>
                <a:cs typeface="+mn-ea"/>
                <a:sym typeface="+mn-lt"/>
              </a:rPr>
              <a:t>小车实现自主循迹。</a:t>
            </a: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宋体" panose="02010600030101010101" pitchFamily="2" charset="-122"/>
                <a:cs typeface="+mn-ea"/>
                <a:sym typeface="+mn-lt"/>
              </a:rPr>
              <a:t>小车运行时显示运行时间。</a:t>
            </a:r>
          </a:p>
          <a:p>
            <a:pPr marL="228600" lvl="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宋体" panose="02010600030101010101" pitchFamily="2" charset="-122"/>
                <a:cs typeface="+mn-ea"/>
                <a:sym typeface="+mn-lt"/>
              </a:rPr>
              <a:t>采用蓝牙模块，实现远程启动停止或控制小车。还可以将多台设备与小车连接，实现对小车的多对象远程遥控。</a:t>
            </a:r>
            <a:endParaRPr lang="zh-CN" altLang="en-US" sz="1200" dirty="0">
              <a:solidFill>
                <a:prstClr val="black"/>
              </a:solidFill>
              <a:latin typeface="宋体" panose="02010600030101010101" pitchFamily="2" charset="-122"/>
              <a:cs typeface="+mn-ea"/>
              <a:sym typeface="+mn-lt"/>
            </a:endParaRPr>
          </a:p>
          <a:p>
            <a:pPr lvl="0" indent="0">
              <a:lnSpc>
                <a:spcPct val="150000"/>
              </a:lnSpc>
              <a:defRPr/>
            </a:pPr>
            <a:endParaRPr lang="zh-CN" altLang="en-US" sz="1200" dirty="0">
              <a:solidFill>
                <a:prstClr val="black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阶段性成果与项目进展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36117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阶段性成果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75740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项目进展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3514725" y="3387090"/>
            <a:ext cx="582930" cy="570230"/>
          </a:xfrm>
          <a:custGeom>
            <a:avLst/>
            <a:gdLst>
              <a:gd name="T0" fmla="*/ 1597279 w 2787650"/>
              <a:gd name="T1" fmla="*/ 1636046 h 2727325"/>
              <a:gd name="T2" fmla="*/ 1627294 w 2787650"/>
              <a:gd name="T3" fmla="*/ 2215059 h 2727325"/>
              <a:gd name="T4" fmla="*/ 1883633 w 2787650"/>
              <a:gd name="T5" fmla="*/ 2097942 h 2727325"/>
              <a:gd name="T6" fmla="*/ 2087561 w 2787650"/>
              <a:gd name="T7" fmla="*/ 1909413 h 2727325"/>
              <a:gd name="T8" fmla="*/ 2223831 w 2787650"/>
              <a:gd name="T9" fmla="*/ 1665024 h 2727325"/>
              <a:gd name="T10" fmla="*/ 529196 w 2787650"/>
              <a:gd name="T11" fmla="*/ 1544733 h 2727325"/>
              <a:gd name="T12" fmla="*/ 630842 w 2787650"/>
              <a:gd name="T13" fmla="*/ 1808483 h 2727325"/>
              <a:gd name="T14" fmla="*/ 807453 w 2787650"/>
              <a:gd name="T15" fmla="*/ 2023673 h 2727325"/>
              <a:gd name="T16" fmla="*/ 1042827 w 2787650"/>
              <a:gd name="T17" fmla="*/ 2173481 h 2727325"/>
              <a:gd name="T18" fmla="*/ 1292972 w 2787650"/>
              <a:gd name="T19" fmla="*/ 1687822 h 2727325"/>
              <a:gd name="T20" fmla="*/ 1095077 w 2787650"/>
              <a:gd name="T21" fmla="*/ 1525504 h 2727325"/>
              <a:gd name="T22" fmla="*/ 1297101 w 2787650"/>
              <a:gd name="T23" fmla="*/ 1184350 h 2727325"/>
              <a:gd name="T24" fmla="*/ 1199583 w 2787650"/>
              <a:gd name="T25" fmla="*/ 1302832 h 2727325"/>
              <a:gd name="T26" fmla="*/ 1214830 w 2787650"/>
              <a:gd name="T27" fmla="*/ 1460386 h 2727325"/>
              <a:gd name="T28" fmla="*/ 1333631 w 2787650"/>
              <a:gd name="T29" fmla="*/ 1557904 h 2727325"/>
              <a:gd name="T30" fmla="*/ 1491184 w 2787650"/>
              <a:gd name="T31" fmla="*/ 1542657 h 2727325"/>
              <a:gd name="T32" fmla="*/ 1588385 w 2787650"/>
              <a:gd name="T33" fmla="*/ 1424174 h 2727325"/>
              <a:gd name="T34" fmla="*/ 1572820 w 2787650"/>
              <a:gd name="T35" fmla="*/ 1266303 h 2727325"/>
              <a:gd name="T36" fmla="*/ 1454655 w 2787650"/>
              <a:gd name="T37" fmla="*/ 1168785 h 2727325"/>
              <a:gd name="T38" fmla="*/ 1570279 w 2787650"/>
              <a:gd name="T39" fmla="*/ 1073173 h 2727325"/>
              <a:gd name="T40" fmla="*/ 1723068 w 2787650"/>
              <a:gd name="T41" fmla="*/ 1278691 h 2727325"/>
              <a:gd name="T42" fmla="*/ 2197149 w 2787650"/>
              <a:gd name="T43" fmla="*/ 996602 h 2727325"/>
              <a:gd name="T44" fmla="*/ 2042138 w 2787650"/>
              <a:gd name="T45" fmla="*/ 764591 h 2727325"/>
              <a:gd name="T46" fmla="*/ 1823916 w 2787650"/>
              <a:gd name="T47" fmla="*/ 592566 h 2727325"/>
              <a:gd name="T48" fmla="*/ 1557095 w 2787650"/>
              <a:gd name="T49" fmla="*/ 496397 h 2727325"/>
              <a:gd name="T50" fmla="*/ 1042827 w 2787650"/>
              <a:gd name="T51" fmla="*/ 553527 h 2727325"/>
              <a:gd name="T52" fmla="*/ 807453 w 2787650"/>
              <a:gd name="T53" fmla="*/ 703652 h 2727325"/>
              <a:gd name="T54" fmla="*/ 630842 w 2787650"/>
              <a:gd name="T55" fmla="*/ 918842 h 2727325"/>
              <a:gd name="T56" fmla="*/ 529196 w 2787650"/>
              <a:gd name="T57" fmla="*/ 1182909 h 2727325"/>
              <a:gd name="T58" fmla="*/ 1153524 w 2787650"/>
              <a:gd name="T59" fmla="*/ 1123361 h 2727325"/>
              <a:gd name="T60" fmla="*/ 1107627 w 2787650"/>
              <a:gd name="T61" fmla="*/ 952 h 2727325"/>
              <a:gd name="T62" fmla="*/ 1311873 w 2787650"/>
              <a:gd name="T63" fmla="*/ 257403 h 2727325"/>
              <a:gd name="T64" fmla="*/ 1636823 w 2787650"/>
              <a:gd name="T65" fmla="*/ 28882 h 2727325"/>
              <a:gd name="T66" fmla="*/ 1947798 w 2787650"/>
              <a:gd name="T67" fmla="*/ 80617 h 2727325"/>
              <a:gd name="T68" fmla="*/ 1925880 w 2787650"/>
              <a:gd name="T69" fmla="*/ 390389 h 2727325"/>
              <a:gd name="T70" fmla="*/ 2357242 w 2787650"/>
              <a:gd name="T71" fmla="*/ 435775 h 2727325"/>
              <a:gd name="T72" fmla="*/ 2452853 w 2787650"/>
              <a:gd name="T73" fmla="*/ 451327 h 2727325"/>
              <a:gd name="T74" fmla="*/ 2580228 w 2787650"/>
              <a:gd name="T75" fmla="*/ 730630 h 2727325"/>
              <a:gd name="T76" fmla="*/ 2480805 w 2787650"/>
              <a:gd name="T77" fmla="*/ 1138158 h 2727325"/>
              <a:gd name="T78" fmla="*/ 2784474 w 2787650"/>
              <a:gd name="T79" fmla="*/ 1226709 h 2727325"/>
              <a:gd name="T80" fmla="*/ 2745403 w 2787650"/>
              <a:gd name="T81" fmla="*/ 1543146 h 2727325"/>
              <a:gd name="T82" fmla="*/ 2428712 w 2787650"/>
              <a:gd name="T83" fmla="*/ 1764684 h 2727325"/>
              <a:gd name="T84" fmla="*/ 2602781 w 2787650"/>
              <a:gd name="T85" fmla="*/ 2050334 h 2727325"/>
              <a:gd name="T86" fmla="*/ 2401712 w 2787650"/>
              <a:gd name="T87" fmla="*/ 2304245 h 2727325"/>
              <a:gd name="T88" fmla="*/ 2046585 w 2787650"/>
              <a:gd name="T89" fmla="*/ 2260446 h 2727325"/>
              <a:gd name="T90" fmla="*/ 1977656 w 2787650"/>
              <a:gd name="T91" fmla="*/ 2612113 h 2727325"/>
              <a:gd name="T92" fmla="*/ 1673670 w 2787650"/>
              <a:gd name="T93" fmla="*/ 2724786 h 2727325"/>
              <a:gd name="T94" fmla="*/ 1455448 w 2787650"/>
              <a:gd name="T95" fmla="*/ 2470875 h 2727325"/>
              <a:gd name="T96" fmla="*/ 1147015 w 2787650"/>
              <a:gd name="T97" fmla="*/ 2703521 h 2727325"/>
              <a:gd name="T98" fmla="*/ 834135 w 2787650"/>
              <a:gd name="T99" fmla="*/ 2642900 h 2727325"/>
              <a:gd name="T100" fmla="*/ 843982 w 2787650"/>
              <a:gd name="T101" fmla="*/ 2327097 h 2727325"/>
              <a:gd name="T102" fmla="*/ 424691 w 2787650"/>
              <a:gd name="T103" fmla="*/ 2295041 h 2727325"/>
              <a:gd name="T104" fmla="*/ 197575 w 2787650"/>
              <a:gd name="T105" fmla="*/ 2087786 h 2727325"/>
              <a:gd name="T106" fmla="*/ 213139 w 2787650"/>
              <a:gd name="T107" fmla="*/ 1992252 h 2727325"/>
              <a:gd name="T108" fmla="*/ 303033 w 2787650"/>
              <a:gd name="T109" fmla="*/ 1568855 h 2727325"/>
              <a:gd name="T110" fmla="*/ 1588 w 2787650"/>
              <a:gd name="T111" fmla="*/ 1493951 h 2727325"/>
              <a:gd name="T112" fmla="*/ 48282 w 2787650"/>
              <a:gd name="T113" fmla="*/ 1181640 h 2727325"/>
              <a:gd name="T114" fmla="*/ 366244 w 2787650"/>
              <a:gd name="T115" fmla="*/ 943598 h 2727325"/>
              <a:gd name="T116" fmla="*/ 185187 w 2787650"/>
              <a:gd name="T117" fmla="*/ 670326 h 2727325"/>
              <a:gd name="T118" fmla="*/ 392609 w 2787650"/>
              <a:gd name="T119" fmla="*/ 422762 h 2727325"/>
              <a:gd name="T120" fmla="*/ 757900 w 2787650"/>
              <a:gd name="T121" fmla="*/ 454501 h 2727325"/>
              <a:gd name="T122" fmla="*/ 812217 w 2787650"/>
              <a:gd name="T123" fmla="*/ 109499 h 272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87650" h="2727325">
                <a:moveTo>
                  <a:pt x="1725430" y="1438200"/>
                </a:moveTo>
                <a:lnTo>
                  <a:pt x="1723068" y="1448633"/>
                </a:lnTo>
                <a:lnTo>
                  <a:pt x="1718621" y="1464515"/>
                </a:lnTo>
                <a:lnTo>
                  <a:pt x="1712903" y="1480398"/>
                </a:lnTo>
                <a:lnTo>
                  <a:pt x="1706868" y="1495963"/>
                </a:lnTo>
                <a:lnTo>
                  <a:pt x="1700197" y="1510892"/>
                </a:lnTo>
                <a:lnTo>
                  <a:pt x="1692574" y="1525504"/>
                </a:lnTo>
                <a:lnTo>
                  <a:pt x="1684632" y="1539480"/>
                </a:lnTo>
                <a:lnTo>
                  <a:pt x="1675738" y="1553457"/>
                </a:lnTo>
                <a:lnTo>
                  <a:pt x="1666209" y="1566798"/>
                </a:lnTo>
                <a:lnTo>
                  <a:pt x="1656044" y="1579504"/>
                </a:lnTo>
                <a:lnTo>
                  <a:pt x="1645562" y="1591892"/>
                </a:lnTo>
                <a:lnTo>
                  <a:pt x="1634126" y="1603963"/>
                </a:lnTo>
                <a:lnTo>
                  <a:pt x="1622691" y="1614763"/>
                </a:lnTo>
                <a:lnTo>
                  <a:pt x="1610303" y="1625881"/>
                </a:lnTo>
                <a:lnTo>
                  <a:pt x="1597279" y="1636046"/>
                </a:lnTo>
                <a:lnTo>
                  <a:pt x="1583938" y="1645257"/>
                </a:lnTo>
                <a:lnTo>
                  <a:pt x="1570279" y="1654152"/>
                </a:lnTo>
                <a:lnTo>
                  <a:pt x="1555985" y="1662410"/>
                </a:lnTo>
                <a:lnTo>
                  <a:pt x="1541373" y="1669716"/>
                </a:lnTo>
                <a:lnTo>
                  <a:pt x="1526126" y="1676705"/>
                </a:lnTo>
                <a:lnTo>
                  <a:pt x="1510879" y="1682740"/>
                </a:lnTo>
                <a:lnTo>
                  <a:pt x="1494996" y="1687822"/>
                </a:lnTo>
                <a:lnTo>
                  <a:pt x="1478796" y="1692905"/>
                </a:lnTo>
                <a:lnTo>
                  <a:pt x="1468641" y="1695248"/>
                </a:lnTo>
                <a:lnTo>
                  <a:pt x="1521201" y="2237276"/>
                </a:lnTo>
                <a:lnTo>
                  <a:pt x="1539306" y="2234102"/>
                </a:lnTo>
                <a:lnTo>
                  <a:pt x="1557095" y="2231246"/>
                </a:lnTo>
                <a:lnTo>
                  <a:pt x="1574883" y="2227437"/>
                </a:lnTo>
                <a:lnTo>
                  <a:pt x="1592671" y="2223629"/>
                </a:lnTo>
                <a:lnTo>
                  <a:pt x="1610141" y="2219502"/>
                </a:lnTo>
                <a:lnTo>
                  <a:pt x="1627294" y="2215059"/>
                </a:lnTo>
                <a:lnTo>
                  <a:pt x="1644765" y="2209981"/>
                </a:lnTo>
                <a:lnTo>
                  <a:pt x="1661600" y="2204903"/>
                </a:lnTo>
                <a:lnTo>
                  <a:pt x="1678435" y="2199190"/>
                </a:lnTo>
                <a:lnTo>
                  <a:pt x="1695588" y="2193159"/>
                </a:lnTo>
                <a:lnTo>
                  <a:pt x="1712105" y="2187129"/>
                </a:lnTo>
                <a:lnTo>
                  <a:pt x="1728623" y="2180464"/>
                </a:lnTo>
                <a:lnTo>
                  <a:pt x="1744823" y="2173481"/>
                </a:lnTo>
                <a:lnTo>
                  <a:pt x="1761022" y="2166498"/>
                </a:lnTo>
                <a:lnTo>
                  <a:pt x="1776905" y="2158881"/>
                </a:lnTo>
                <a:lnTo>
                  <a:pt x="1792469" y="2150946"/>
                </a:lnTo>
                <a:lnTo>
                  <a:pt x="1808352" y="2142694"/>
                </a:lnTo>
                <a:lnTo>
                  <a:pt x="1823916" y="2134442"/>
                </a:lnTo>
                <a:lnTo>
                  <a:pt x="1838845" y="2125873"/>
                </a:lnTo>
                <a:lnTo>
                  <a:pt x="1854092" y="2116668"/>
                </a:lnTo>
                <a:lnTo>
                  <a:pt x="1869022" y="2107464"/>
                </a:lnTo>
                <a:lnTo>
                  <a:pt x="1883633" y="2097942"/>
                </a:lnTo>
                <a:lnTo>
                  <a:pt x="1897927" y="2088103"/>
                </a:lnTo>
                <a:lnTo>
                  <a:pt x="1912221" y="2077947"/>
                </a:lnTo>
                <a:lnTo>
                  <a:pt x="1926198" y="2067473"/>
                </a:lnTo>
                <a:lnTo>
                  <a:pt x="1940174" y="2056999"/>
                </a:lnTo>
                <a:lnTo>
                  <a:pt x="1953833" y="2046208"/>
                </a:lnTo>
                <a:lnTo>
                  <a:pt x="1966856" y="2034782"/>
                </a:lnTo>
                <a:lnTo>
                  <a:pt x="1980197" y="2023673"/>
                </a:lnTo>
                <a:lnTo>
                  <a:pt x="1993221" y="2011613"/>
                </a:lnTo>
                <a:lnTo>
                  <a:pt x="2005609" y="1999869"/>
                </a:lnTo>
                <a:lnTo>
                  <a:pt x="2017997" y="1987491"/>
                </a:lnTo>
                <a:lnTo>
                  <a:pt x="2030385" y="1975113"/>
                </a:lnTo>
                <a:lnTo>
                  <a:pt x="2042138" y="1962735"/>
                </a:lnTo>
                <a:lnTo>
                  <a:pt x="2054209" y="1949404"/>
                </a:lnTo>
                <a:lnTo>
                  <a:pt x="2065644" y="1936391"/>
                </a:lnTo>
                <a:lnTo>
                  <a:pt x="2076761" y="1923061"/>
                </a:lnTo>
                <a:lnTo>
                  <a:pt x="2087561" y="1909413"/>
                </a:lnTo>
                <a:lnTo>
                  <a:pt x="2098361" y="1895765"/>
                </a:lnTo>
                <a:lnTo>
                  <a:pt x="2108843" y="1881800"/>
                </a:lnTo>
                <a:lnTo>
                  <a:pt x="2119008" y="1867518"/>
                </a:lnTo>
                <a:lnTo>
                  <a:pt x="2128855" y="1852918"/>
                </a:lnTo>
                <a:lnTo>
                  <a:pt x="2138067" y="1838635"/>
                </a:lnTo>
                <a:lnTo>
                  <a:pt x="2147596" y="1823401"/>
                </a:lnTo>
                <a:lnTo>
                  <a:pt x="2156490" y="1808483"/>
                </a:lnTo>
                <a:lnTo>
                  <a:pt x="2165384" y="1793249"/>
                </a:lnTo>
                <a:lnTo>
                  <a:pt x="2173643" y="1778014"/>
                </a:lnTo>
                <a:lnTo>
                  <a:pt x="2181902" y="1762145"/>
                </a:lnTo>
                <a:lnTo>
                  <a:pt x="2189843" y="1746275"/>
                </a:lnTo>
                <a:lnTo>
                  <a:pt x="2197149" y="1730406"/>
                </a:lnTo>
                <a:lnTo>
                  <a:pt x="2204454" y="1714219"/>
                </a:lnTo>
                <a:lnTo>
                  <a:pt x="2211125" y="1698032"/>
                </a:lnTo>
                <a:lnTo>
                  <a:pt x="2217478" y="1681528"/>
                </a:lnTo>
                <a:lnTo>
                  <a:pt x="2223831" y="1665024"/>
                </a:lnTo>
                <a:lnTo>
                  <a:pt x="2229866" y="1648202"/>
                </a:lnTo>
                <a:lnTo>
                  <a:pt x="2235584" y="1631380"/>
                </a:lnTo>
                <a:lnTo>
                  <a:pt x="2240666" y="1614241"/>
                </a:lnTo>
                <a:lnTo>
                  <a:pt x="2245748" y="1597102"/>
                </a:lnTo>
                <a:lnTo>
                  <a:pt x="2250195" y="1579646"/>
                </a:lnTo>
                <a:lnTo>
                  <a:pt x="2254325" y="1561872"/>
                </a:lnTo>
                <a:lnTo>
                  <a:pt x="2258136" y="1544733"/>
                </a:lnTo>
                <a:lnTo>
                  <a:pt x="2261630" y="1526642"/>
                </a:lnTo>
                <a:lnTo>
                  <a:pt x="2265125" y="1508868"/>
                </a:lnTo>
                <a:lnTo>
                  <a:pt x="2267666" y="1490777"/>
                </a:lnTo>
                <a:lnTo>
                  <a:pt x="1725430" y="1438200"/>
                </a:lnTo>
                <a:close/>
                <a:moveTo>
                  <a:pt x="1062655" y="1438185"/>
                </a:moveTo>
                <a:lnTo>
                  <a:pt x="519984" y="1490777"/>
                </a:lnTo>
                <a:lnTo>
                  <a:pt x="522843" y="1508868"/>
                </a:lnTo>
                <a:lnTo>
                  <a:pt x="526019" y="1526642"/>
                </a:lnTo>
                <a:lnTo>
                  <a:pt x="529196" y="1544733"/>
                </a:lnTo>
                <a:lnTo>
                  <a:pt x="533325" y="1561872"/>
                </a:lnTo>
                <a:lnTo>
                  <a:pt x="537455" y="1579646"/>
                </a:lnTo>
                <a:lnTo>
                  <a:pt x="541902" y="1597102"/>
                </a:lnTo>
                <a:lnTo>
                  <a:pt x="546984" y="1614241"/>
                </a:lnTo>
                <a:lnTo>
                  <a:pt x="552066" y="1631380"/>
                </a:lnTo>
                <a:lnTo>
                  <a:pt x="557784" y="1648202"/>
                </a:lnTo>
                <a:lnTo>
                  <a:pt x="563502" y="1665024"/>
                </a:lnTo>
                <a:lnTo>
                  <a:pt x="569854" y="1681528"/>
                </a:lnTo>
                <a:lnTo>
                  <a:pt x="576207" y="1698032"/>
                </a:lnTo>
                <a:lnTo>
                  <a:pt x="583195" y="1714219"/>
                </a:lnTo>
                <a:lnTo>
                  <a:pt x="590501" y="1730406"/>
                </a:lnTo>
                <a:lnTo>
                  <a:pt x="597807" y="1746275"/>
                </a:lnTo>
                <a:lnTo>
                  <a:pt x="605748" y="1762145"/>
                </a:lnTo>
                <a:lnTo>
                  <a:pt x="614007" y="1778014"/>
                </a:lnTo>
                <a:lnTo>
                  <a:pt x="622266" y="1793249"/>
                </a:lnTo>
                <a:lnTo>
                  <a:pt x="630842" y="1808483"/>
                </a:lnTo>
                <a:lnTo>
                  <a:pt x="640054" y="1823401"/>
                </a:lnTo>
                <a:lnTo>
                  <a:pt x="649266" y="1838635"/>
                </a:lnTo>
                <a:lnTo>
                  <a:pt x="658795" y="1852918"/>
                </a:lnTo>
                <a:lnTo>
                  <a:pt x="668642" y="1867518"/>
                </a:lnTo>
                <a:lnTo>
                  <a:pt x="678807" y="1881800"/>
                </a:lnTo>
                <a:lnTo>
                  <a:pt x="689289" y="1895765"/>
                </a:lnTo>
                <a:lnTo>
                  <a:pt x="699771" y="1909413"/>
                </a:lnTo>
                <a:lnTo>
                  <a:pt x="710571" y="1923061"/>
                </a:lnTo>
                <a:lnTo>
                  <a:pt x="722006" y="1936391"/>
                </a:lnTo>
                <a:lnTo>
                  <a:pt x="733441" y="1949404"/>
                </a:lnTo>
                <a:lnTo>
                  <a:pt x="745194" y="1962735"/>
                </a:lnTo>
                <a:lnTo>
                  <a:pt x="756947" y="1975113"/>
                </a:lnTo>
                <a:lnTo>
                  <a:pt x="769335" y="1987491"/>
                </a:lnTo>
                <a:lnTo>
                  <a:pt x="781723" y="1999869"/>
                </a:lnTo>
                <a:lnTo>
                  <a:pt x="794429" y="2011613"/>
                </a:lnTo>
                <a:lnTo>
                  <a:pt x="807453" y="2023673"/>
                </a:lnTo>
                <a:lnTo>
                  <a:pt x="820476" y="2034782"/>
                </a:lnTo>
                <a:lnTo>
                  <a:pt x="833817" y="2046208"/>
                </a:lnTo>
                <a:lnTo>
                  <a:pt x="847476" y="2056999"/>
                </a:lnTo>
                <a:lnTo>
                  <a:pt x="861135" y="2067473"/>
                </a:lnTo>
                <a:lnTo>
                  <a:pt x="875111" y="2077947"/>
                </a:lnTo>
                <a:lnTo>
                  <a:pt x="889405" y="2088103"/>
                </a:lnTo>
                <a:lnTo>
                  <a:pt x="903699" y="2097942"/>
                </a:lnTo>
                <a:lnTo>
                  <a:pt x="918628" y="2107464"/>
                </a:lnTo>
                <a:lnTo>
                  <a:pt x="933558" y="2116668"/>
                </a:lnTo>
                <a:lnTo>
                  <a:pt x="948487" y="2125873"/>
                </a:lnTo>
                <a:lnTo>
                  <a:pt x="963734" y="2134442"/>
                </a:lnTo>
                <a:lnTo>
                  <a:pt x="978981" y="2142694"/>
                </a:lnTo>
                <a:lnTo>
                  <a:pt x="994863" y="2150946"/>
                </a:lnTo>
                <a:lnTo>
                  <a:pt x="1010745" y="2158881"/>
                </a:lnTo>
                <a:lnTo>
                  <a:pt x="1026627" y="2166498"/>
                </a:lnTo>
                <a:lnTo>
                  <a:pt x="1042827" y="2173481"/>
                </a:lnTo>
                <a:lnTo>
                  <a:pt x="1059028" y="2180464"/>
                </a:lnTo>
                <a:lnTo>
                  <a:pt x="1075545" y="2187129"/>
                </a:lnTo>
                <a:lnTo>
                  <a:pt x="1092063" y="2193159"/>
                </a:lnTo>
                <a:lnTo>
                  <a:pt x="1108898" y="2199190"/>
                </a:lnTo>
                <a:lnTo>
                  <a:pt x="1126051" y="2204903"/>
                </a:lnTo>
                <a:lnTo>
                  <a:pt x="1142886" y="2209981"/>
                </a:lnTo>
                <a:lnTo>
                  <a:pt x="1160039" y="2215059"/>
                </a:lnTo>
                <a:lnTo>
                  <a:pt x="1177509" y="2219502"/>
                </a:lnTo>
                <a:lnTo>
                  <a:pt x="1195297" y="2223629"/>
                </a:lnTo>
                <a:lnTo>
                  <a:pt x="1212768" y="2227437"/>
                </a:lnTo>
                <a:lnTo>
                  <a:pt x="1230556" y="2231246"/>
                </a:lnTo>
                <a:lnTo>
                  <a:pt x="1248662" y="2234102"/>
                </a:lnTo>
                <a:lnTo>
                  <a:pt x="1266450" y="2237276"/>
                </a:lnTo>
                <a:lnTo>
                  <a:pt x="1319017" y="1695177"/>
                </a:lnTo>
                <a:lnTo>
                  <a:pt x="1309172" y="1692905"/>
                </a:lnTo>
                <a:lnTo>
                  <a:pt x="1292972" y="1687822"/>
                </a:lnTo>
                <a:lnTo>
                  <a:pt x="1277089" y="1682740"/>
                </a:lnTo>
                <a:lnTo>
                  <a:pt x="1261525" y="1676705"/>
                </a:lnTo>
                <a:lnTo>
                  <a:pt x="1246595" y="1669716"/>
                </a:lnTo>
                <a:lnTo>
                  <a:pt x="1232301" y="1662410"/>
                </a:lnTo>
                <a:lnTo>
                  <a:pt x="1218007" y="1654152"/>
                </a:lnTo>
                <a:lnTo>
                  <a:pt x="1204030" y="1645257"/>
                </a:lnTo>
                <a:lnTo>
                  <a:pt x="1190689" y="1636046"/>
                </a:lnTo>
                <a:lnTo>
                  <a:pt x="1177983" y="1625881"/>
                </a:lnTo>
                <a:lnTo>
                  <a:pt x="1165595" y="1615398"/>
                </a:lnTo>
                <a:lnTo>
                  <a:pt x="1153842" y="1603963"/>
                </a:lnTo>
                <a:lnTo>
                  <a:pt x="1142724" y="1591892"/>
                </a:lnTo>
                <a:lnTo>
                  <a:pt x="1131606" y="1579822"/>
                </a:lnTo>
                <a:lnTo>
                  <a:pt x="1122077" y="1567116"/>
                </a:lnTo>
                <a:lnTo>
                  <a:pt x="1112230" y="1553457"/>
                </a:lnTo>
                <a:lnTo>
                  <a:pt x="1103336" y="1540116"/>
                </a:lnTo>
                <a:lnTo>
                  <a:pt x="1095077" y="1525504"/>
                </a:lnTo>
                <a:lnTo>
                  <a:pt x="1087771" y="1510892"/>
                </a:lnTo>
                <a:lnTo>
                  <a:pt x="1080783" y="1495963"/>
                </a:lnTo>
                <a:lnTo>
                  <a:pt x="1074747" y="1480398"/>
                </a:lnTo>
                <a:lnTo>
                  <a:pt x="1069665" y="1464515"/>
                </a:lnTo>
                <a:lnTo>
                  <a:pt x="1065218" y="1448633"/>
                </a:lnTo>
                <a:lnTo>
                  <a:pt x="1062655" y="1438185"/>
                </a:lnTo>
                <a:close/>
                <a:moveTo>
                  <a:pt x="1383502" y="1159891"/>
                </a:moveTo>
                <a:lnTo>
                  <a:pt x="1373019" y="1160844"/>
                </a:lnTo>
                <a:lnTo>
                  <a:pt x="1362855" y="1162114"/>
                </a:lnTo>
                <a:lnTo>
                  <a:pt x="1353007" y="1164020"/>
                </a:lnTo>
                <a:lnTo>
                  <a:pt x="1342843" y="1166244"/>
                </a:lnTo>
                <a:lnTo>
                  <a:pt x="1333631" y="1168785"/>
                </a:lnTo>
                <a:lnTo>
                  <a:pt x="1324101" y="1172279"/>
                </a:lnTo>
                <a:lnTo>
                  <a:pt x="1314572" y="1175455"/>
                </a:lnTo>
                <a:lnTo>
                  <a:pt x="1305678" y="1179585"/>
                </a:lnTo>
                <a:lnTo>
                  <a:pt x="1297101" y="1184350"/>
                </a:lnTo>
                <a:lnTo>
                  <a:pt x="1288207" y="1189114"/>
                </a:lnTo>
                <a:lnTo>
                  <a:pt x="1279948" y="1194514"/>
                </a:lnTo>
                <a:lnTo>
                  <a:pt x="1272007" y="1199914"/>
                </a:lnTo>
                <a:lnTo>
                  <a:pt x="1264384" y="1206585"/>
                </a:lnTo>
                <a:lnTo>
                  <a:pt x="1257078" y="1212938"/>
                </a:lnTo>
                <a:lnTo>
                  <a:pt x="1249772" y="1219609"/>
                </a:lnTo>
                <a:lnTo>
                  <a:pt x="1243101" y="1226279"/>
                </a:lnTo>
                <a:lnTo>
                  <a:pt x="1236748" y="1233903"/>
                </a:lnTo>
                <a:lnTo>
                  <a:pt x="1230713" y="1241526"/>
                </a:lnTo>
                <a:lnTo>
                  <a:pt x="1224995" y="1249785"/>
                </a:lnTo>
                <a:lnTo>
                  <a:pt x="1219913" y="1258044"/>
                </a:lnTo>
                <a:lnTo>
                  <a:pt x="1214830" y="1266303"/>
                </a:lnTo>
                <a:lnTo>
                  <a:pt x="1210383" y="1275197"/>
                </a:lnTo>
                <a:lnTo>
                  <a:pt x="1206254" y="1284409"/>
                </a:lnTo>
                <a:lnTo>
                  <a:pt x="1202442" y="1293303"/>
                </a:lnTo>
                <a:lnTo>
                  <a:pt x="1199583" y="1302832"/>
                </a:lnTo>
                <a:lnTo>
                  <a:pt x="1196407" y="1312680"/>
                </a:lnTo>
                <a:lnTo>
                  <a:pt x="1194183" y="1322527"/>
                </a:lnTo>
                <a:lnTo>
                  <a:pt x="1192595" y="1332691"/>
                </a:lnTo>
                <a:lnTo>
                  <a:pt x="1191324" y="1342856"/>
                </a:lnTo>
                <a:lnTo>
                  <a:pt x="1190371" y="1353339"/>
                </a:lnTo>
                <a:lnTo>
                  <a:pt x="1190054" y="1363503"/>
                </a:lnTo>
                <a:lnTo>
                  <a:pt x="1190371" y="1373986"/>
                </a:lnTo>
                <a:lnTo>
                  <a:pt x="1191324" y="1384468"/>
                </a:lnTo>
                <a:lnTo>
                  <a:pt x="1192595" y="1394633"/>
                </a:lnTo>
                <a:lnTo>
                  <a:pt x="1194183" y="1404798"/>
                </a:lnTo>
                <a:lnTo>
                  <a:pt x="1196407" y="1414645"/>
                </a:lnTo>
                <a:lnTo>
                  <a:pt x="1199583" y="1424174"/>
                </a:lnTo>
                <a:lnTo>
                  <a:pt x="1202442" y="1433704"/>
                </a:lnTo>
                <a:lnTo>
                  <a:pt x="1206254" y="1442915"/>
                </a:lnTo>
                <a:lnTo>
                  <a:pt x="1210383" y="1451810"/>
                </a:lnTo>
                <a:lnTo>
                  <a:pt x="1214830" y="1460386"/>
                </a:lnTo>
                <a:lnTo>
                  <a:pt x="1219913" y="1469280"/>
                </a:lnTo>
                <a:lnTo>
                  <a:pt x="1224995" y="1477539"/>
                </a:lnTo>
                <a:lnTo>
                  <a:pt x="1230713" y="1485480"/>
                </a:lnTo>
                <a:lnTo>
                  <a:pt x="1236748" y="1493421"/>
                </a:lnTo>
                <a:lnTo>
                  <a:pt x="1243101" y="1500410"/>
                </a:lnTo>
                <a:lnTo>
                  <a:pt x="1249772" y="1507716"/>
                </a:lnTo>
                <a:lnTo>
                  <a:pt x="1257078" y="1514386"/>
                </a:lnTo>
                <a:lnTo>
                  <a:pt x="1264384" y="1520739"/>
                </a:lnTo>
                <a:lnTo>
                  <a:pt x="1272007" y="1526775"/>
                </a:lnTo>
                <a:lnTo>
                  <a:pt x="1279948" y="1532492"/>
                </a:lnTo>
                <a:lnTo>
                  <a:pt x="1288207" y="1537575"/>
                </a:lnTo>
                <a:lnTo>
                  <a:pt x="1297101" y="1542657"/>
                </a:lnTo>
                <a:lnTo>
                  <a:pt x="1305678" y="1547104"/>
                </a:lnTo>
                <a:lnTo>
                  <a:pt x="1314572" y="1551233"/>
                </a:lnTo>
                <a:lnTo>
                  <a:pt x="1323784" y="1555045"/>
                </a:lnTo>
                <a:lnTo>
                  <a:pt x="1333631" y="1557904"/>
                </a:lnTo>
                <a:lnTo>
                  <a:pt x="1342843" y="1561081"/>
                </a:lnTo>
                <a:lnTo>
                  <a:pt x="1352690" y="1563304"/>
                </a:lnTo>
                <a:lnTo>
                  <a:pt x="1362855" y="1564892"/>
                </a:lnTo>
                <a:lnTo>
                  <a:pt x="1373019" y="1566163"/>
                </a:lnTo>
                <a:lnTo>
                  <a:pt x="1383502" y="1567116"/>
                </a:lnTo>
                <a:lnTo>
                  <a:pt x="1393984" y="1567434"/>
                </a:lnTo>
                <a:lnTo>
                  <a:pt x="1404149" y="1567116"/>
                </a:lnTo>
                <a:lnTo>
                  <a:pt x="1414949" y="1566163"/>
                </a:lnTo>
                <a:lnTo>
                  <a:pt x="1425114" y="1564892"/>
                </a:lnTo>
                <a:lnTo>
                  <a:pt x="1435278" y="1563304"/>
                </a:lnTo>
                <a:lnTo>
                  <a:pt x="1444808" y="1561081"/>
                </a:lnTo>
                <a:lnTo>
                  <a:pt x="1454655" y="1557904"/>
                </a:lnTo>
                <a:lnTo>
                  <a:pt x="1464184" y="1555045"/>
                </a:lnTo>
                <a:lnTo>
                  <a:pt x="1473079" y="1551233"/>
                </a:lnTo>
                <a:lnTo>
                  <a:pt x="1482290" y="1547104"/>
                </a:lnTo>
                <a:lnTo>
                  <a:pt x="1491184" y="1542657"/>
                </a:lnTo>
                <a:lnTo>
                  <a:pt x="1499443" y="1537575"/>
                </a:lnTo>
                <a:lnTo>
                  <a:pt x="1507702" y="1532492"/>
                </a:lnTo>
                <a:lnTo>
                  <a:pt x="1515643" y="1526775"/>
                </a:lnTo>
                <a:lnTo>
                  <a:pt x="1523585" y="1520739"/>
                </a:lnTo>
                <a:lnTo>
                  <a:pt x="1531208" y="1514386"/>
                </a:lnTo>
                <a:lnTo>
                  <a:pt x="1537879" y="1507716"/>
                </a:lnTo>
                <a:lnTo>
                  <a:pt x="1544549" y="1500410"/>
                </a:lnTo>
                <a:lnTo>
                  <a:pt x="1551220" y="1493421"/>
                </a:lnTo>
                <a:lnTo>
                  <a:pt x="1557255" y="1485480"/>
                </a:lnTo>
                <a:lnTo>
                  <a:pt x="1562655" y="1477539"/>
                </a:lnTo>
                <a:lnTo>
                  <a:pt x="1568055" y="1469280"/>
                </a:lnTo>
                <a:lnTo>
                  <a:pt x="1572820" y="1460386"/>
                </a:lnTo>
                <a:lnTo>
                  <a:pt x="1577585" y="1451810"/>
                </a:lnTo>
                <a:lnTo>
                  <a:pt x="1581714" y="1442915"/>
                </a:lnTo>
                <a:lnTo>
                  <a:pt x="1585208" y="1433704"/>
                </a:lnTo>
                <a:lnTo>
                  <a:pt x="1588385" y="1424174"/>
                </a:lnTo>
                <a:lnTo>
                  <a:pt x="1591244" y="1414645"/>
                </a:lnTo>
                <a:lnTo>
                  <a:pt x="1593467" y="1404798"/>
                </a:lnTo>
                <a:lnTo>
                  <a:pt x="1595373" y="1394633"/>
                </a:lnTo>
                <a:lnTo>
                  <a:pt x="1596644" y="1384468"/>
                </a:lnTo>
                <a:lnTo>
                  <a:pt x="1597279" y="1373986"/>
                </a:lnTo>
                <a:lnTo>
                  <a:pt x="1597597" y="1363503"/>
                </a:lnTo>
                <a:lnTo>
                  <a:pt x="1597279" y="1353339"/>
                </a:lnTo>
                <a:lnTo>
                  <a:pt x="1596644" y="1342856"/>
                </a:lnTo>
                <a:lnTo>
                  <a:pt x="1595373" y="1332691"/>
                </a:lnTo>
                <a:lnTo>
                  <a:pt x="1593467" y="1322527"/>
                </a:lnTo>
                <a:lnTo>
                  <a:pt x="1591244" y="1312680"/>
                </a:lnTo>
                <a:lnTo>
                  <a:pt x="1588385" y="1302832"/>
                </a:lnTo>
                <a:lnTo>
                  <a:pt x="1585208" y="1293303"/>
                </a:lnTo>
                <a:lnTo>
                  <a:pt x="1581714" y="1284409"/>
                </a:lnTo>
                <a:lnTo>
                  <a:pt x="1577585" y="1275197"/>
                </a:lnTo>
                <a:lnTo>
                  <a:pt x="1572820" y="1266303"/>
                </a:lnTo>
                <a:lnTo>
                  <a:pt x="1568055" y="1258044"/>
                </a:lnTo>
                <a:lnTo>
                  <a:pt x="1562655" y="1249785"/>
                </a:lnTo>
                <a:lnTo>
                  <a:pt x="1557255" y="1241526"/>
                </a:lnTo>
                <a:lnTo>
                  <a:pt x="1551220" y="1233903"/>
                </a:lnTo>
                <a:lnTo>
                  <a:pt x="1544549" y="1226279"/>
                </a:lnTo>
                <a:lnTo>
                  <a:pt x="1537879" y="1219609"/>
                </a:lnTo>
                <a:lnTo>
                  <a:pt x="1531208" y="1212938"/>
                </a:lnTo>
                <a:lnTo>
                  <a:pt x="1523585" y="1206585"/>
                </a:lnTo>
                <a:lnTo>
                  <a:pt x="1515643" y="1199914"/>
                </a:lnTo>
                <a:lnTo>
                  <a:pt x="1507702" y="1194514"/>
                </a:lnTo>
                <a:lnTo>
                  <a:pt x="1499443" y="1189114"/>
                </a:lnTo>
                <a:lnTo>
                  <a:pt x="1491184" y="1184350"/>
                </a:lnTo>
                <a:lnTo>
                  <a:pt x="1482290" y="1179585"/>
                </a:lnTo>
                <a:lnTo>
                  <a:pt x="1473079" y="1175455"/>
                </a:lnTo>
                <a:lnTo>
                  <a:pt x="1464184" y="1172279"/>
                </a:lnTo>
                <a:lnTo>
                  <a:pt x="1454655" y="1168785"/>
                </a:lnTo>
                <a:lnTo>
                  <a:pt x="1444808" y="1166244"/>
                </a:lnTo>
                <a:lnTo>
                  <a:pt x="1435278" y="1164020"/>
                </a:lnTo>
                <a:lnTo>
                  <a:pt x="1425114" y="1162114"/>
                </a:lnTo>
                <a:lnTo>
                  <a:pt x="1414949" y="1160844"/>
                </a:lnTo>
                <a:lnTo>
                  <a:pt x="1404149" y="1159891"/>
                </a:lnTo>
                <a:lnTo>
                  <a:pt x="1393984" y="1159891"/>
                </a:lnTo>
                <a:lnTo>
                  <a:pt x="1383502" y="1159891"/>
                </a:lnTo>
                <a:close/>
                <a:moveTo>
                  <a:pt x="1521201" y="490366"/>
                </a:moveTo>
                <a:lnTo>
                  <a:pt x="1468588" y="1032381"/>
                </a:lnTo>
                <a:lnTo>
                  <a:pt x="1478796" y="1034737"/>
                </a:lnTo>
                <a:lnTo>
                  <a:pt x="1494996" y="1039184"/>
                </a:lnTo>
                <a:lnTo>
                  <a:pt x="1510879" y="1044584"/>
                </a:lnTo>
                <a:lnTo>
                  <a:pt x="1526126" y="1050620"/>
                </a:lnTo>
                <a:lnTo>
                  <a:pt x="1541373" y="1057290"/>
                </a:lnTo>
                <a:lnTo>
                  <a:pt x="1555985" y="1064914"/>
                </a:lnTo>
                <a:lnTo>
                  <a:pt x="1570279" y="1073173"/>
                </a:lnTo>
                <a:lnTo>
                  <a:pt x="1583938" y="1081749"/>
                </a:lnTo>
                <a:lnTo>
                  <a:pt x="1597279" y="1091596"/>
                </a:lnTo>
                <a:lnTo>
                  <a:pt x="1610303" y="1101443"/>
                </a:lnTo>
                <a:lnTo>
                  <a:pt x="1622691" y="1112243"/>
                </a:lnTo>
                <a:lnTo>
                  <a:pt x="1634126" y="1123679"/>
                </a:lnTo>
                <a:lnTo>
                  <a:pt x="1645562" y="1135432"/>
                </a:lnTo>
                <a:lnTo>
                  <a:pt x="1656044" y="1147820"/>
                </a:lnTo>
                <a:lnTo>
                  <a:pt x="1666209" y="1160526"/>
                </a:lnTo>
                <a:lnTo>
                  <a:pt x="1675738" y="1173549"/>
                </a:lnTo>
                <a:lnTo>
                  <a:pt x="1684632" y="1187526"/>
                </a:lnTo>
                <a:lnTo>
                  <a:pt x="1692574" y="1201503"/>
                </a:lnTo>
                <a:lnTo>
                  <a:pt x="1700197" y="1216114"/>
                </a:lnTo>
                <a:lnTo>
                  <a:pt x="1706868" y="1231361"/>
                </a:lnTo>
                <a:lnTo>
                  <a:pt x="1712903" y="1246609"/>
                </a:lnTo>
                <a:lnTo>
                  <a:pt x="1718621" y="1262491"/>
                </a:lnTo>
                <a:lnTo>
                  <a:pt x="1723068" y="1278691"/>
                </a:lnTo>
                <a:lnTo>
                  <a:pt x="1725403" y="1288811"/>
                </a:lnTo>
                <a:lnTo>
                  <a:pt x="2267666" y="1236231"/>
                </a:lnTo>
                <a:lnTo>
                  <a:pt x="2265125" y="1218140"/>
                </a:lnTo>
                <a:lnTo>
                  <a:pt x="2261630" y="1200683"/>
                </a:lnTo>
                <a:lnTo>
                  <a:pt x="2258136" y="1182909"/>
                </a:lnTo>
                <a:lnTo>
                  <a:pt x="2254325" y="1165136"/>
                </a:lnTo>
                <a:lnTo>
                  <a:pt x="2250195" y="1147362"/>
                </a:lnTo>
                <a:lnTo>
                  <a:pt x="2245748" y="1130223"/>
                </a:lnTo>
                <a:lnTo>
                  <a:pt x="2240666" y="1112766"/>
                </a:lnTo>
                <a:lnTo>
                  <a:pt x="2235584" y="1095945"/>
                </a:lnTo>
                <a:lnTo>
                  <a:pt x="2229866" y="1079123"/>
                </a:lnTo>
                <a:lnTo>
                  <a:pt x="2223831" y="1061984"/>
                </a:lnTo>
                <a:lnTo>
                  <a:pt x="2217478" y="1045480"/>
                </a:lnTo>
                <a:lnTo>
                  <a:pt x="2211125" y="1028976"/>
                </a:lnTo>
                <a:lnTo>
                  <a:pt x="2204454" y="1012789"/>
                </a:lnTo>
                <a:lnTo>
                  <a:pt x="2197149" y="996602"/>
                </a:lnTo>
                <a:lnTo>
                  <a:pt x="2189843" y="980732"/>
                </a:lnTo>
                <a:lnTo>
                  <a:pt x="2181902" y="965180"/>
                </a:lnTo>
                <a:lnTo>
                  <a:pt x="2173643" y="949311"/>
                </a:lnTo>
                <a:lnTo>
                  <a:pt x="2165384" y="933759"/>
                </a:lnTo>
                <a:lnTo>
                  <a:pt x="2156490" y="918842"/>
                </a:lnTo>
                <a:lnTo>
                  <a:pt x="2147596" y="903607"/>
                </a:lnTo>
                <a:lnTo>
                  <a:pt x="2138067" y="888690"/>
                </a:lnTo>
                <a:lnTo>
                  <a:pt x="2128855" y="874090"/>
                </a:lnTo>
                <a:lnTo>
                  <a:pt x="2119008" y="859807"/>
                </a:lnTo>
                <a:lnTo>
                  <a:pt x="2108843" y="845525"/>
                </a:lnTo>
                <a:lnTo>
                  <a:pt x="2098361" y="831560"/>
                </a:lnTo>
                <a:lnTo>
                  <a:pt x="2087561" y="817594"/>
                </a:lnTo>
                <a:lnTo>
                  <a:pt x="2076761" y="803947"/>
                </a:lnTo>
                <a:lnTo>
                  <a:pt x="2065644" y="790934"/>
                </a:lnTo>
                <a:lnTo>
                  <a:pt x="2054209" y="777603"/>
                </a:lnTo>
                <a:lnTo>
                  <a:pt x="2042138" y="764591"/>
                </a:lnTo>
                <a:lnTo>
                  <a:pt x="2030385" y="752212"/>
                </a:lnTo>
                <a:lnTo>
                  <a:pt x="2017997" y="739834"/>
                </a:lnTo>
                <a:lnTo>
                  <a:pt x="2005609" y="727456"/>
                </a:lnTo>
                <a:lnTo>
                  <a:pt x="1993221" y="715395"/>
                </a:lnTo>
                <a:lnTo>
                  <a:pt x="1980197" y="703652"/>
                </a:lnTo>
                <a:lnTo>
                  <a:pt x="1966856" y="692226"/>
                </a:lnTo>
                <a:lnTo>
                  <a:pt x="1953833" y="681117"/>
                </a:lnTo>
                <a:lnTo>
                  <a:pt x="1940174" y="670326"/>
                </a:lnTo>
                <a:lnTo>
                  <a:pt x="1926198" y="659535"/>
                </a:lnTo>
                <a:lnTo>
                  <a:pt x="1912221" y="649061"/>
                </a:lnTo>
                <a:lnTo>
                  <a:pt x="1897927" y="638904"/>
                </a:lnTo>
                <a:lnTo>
                  <a:pt x="1883633" y="629065"/>
                </a:lnTo>
                <a:lnTo>
                  <a:pt x="1869022" y="619861"/>
                </a:lnTo>
                <a:lnTo>
                  <a:pt x="1854092" y="610339"/>
                </a:lnTo>
                <a:lnTo>
                  <a:pt x="1838845" y="601452"/>
                </a:lnTo>
                <a:lnTo>
                  <a:pt x="1823916" y="592566"/>
                </a:lnTo>
                <a:lnTo>
                  <a:pt x="1808352" y="584313"/>
                </a:lnTo>
                <a:lnTo>
                  <a:pt x="1792469" y="576061"/>
                </a:lnTo>
                <a:lnTo>
                  <a:pt x="1776905" y="568127"/>
                </a:lnTo>
                <a:lnTo>
                  <a:pt x="1761022" y="560827"/>
                </a:lnTo>
                <a:lnTo>
                  <a:pt x="1744823" y="553527"/>
                </a:lnTo>
                <a:lnTo>
                  <a:pt x="1728623" y="546862"/>
                </a:lnTo>
                <a:lnTo>
                  <a:pt x="1712105" y="540514"/>
                </a:lnTo>
                <a:lnTo>
                  <a:pt x="1695588" y="534166"/>
                </a:lnTo>
                <a:lnTo>
                  <a:pt x="1678435" y="528136"/>
                </a:lnTo>
                <a:lnTo>
                  <a:pt x="1661600" y="522740"/>
                </a:lnTo>
                <a:lnTo>
                  <a:pt x="1644765" y="517344"/>
                </a:lnTo>
                <a:lnTo>
                  <a:pt x="1627294" y="512584"/>
                </a:lnTo>
                <a:lnTo>
                  <a:pt x="1610141" y="507823"/>
                </a:lnTo>
                <a:lnTo>
                  <a:pt x="1592671" y="503697"/>
                </a:lnTo>
                <a:lnTo>
                  <a:pt x="1574883" y="499888"/>
                </a:lnTo>
                <a:lnTo>
                  <a:pt x="1557095" y="496397"/>
                </a:lnTo>
                <a:lnTo>
                  <a:pt x="1539306" y="492905"/>
                </a:lnTo>
                <a:lnTo>
                  <a:pt x="1521201" y="490366"/>
                </a:lnTo>
                <a:close/>
                <a:moveTo>
                  <a:pt x="1266450" y="490366"/>
                </a:moveTo>
                <a:lnTo>
                  <a:pt x="1248344" y="492905"/>
                </a:lnTo>
                <a:lnTo>
                  <a:pt x="1230556" y="496397"/>
                </a:lnTo>
                <a:lnTo>
                  <a:pt x="1212768" y="499888"/>
                </a:lnTo>
                <a:lnTo>
                  <a:pt x="1195297" y="503697"/>
                </a:lnTo>
                <a:lnTo>
                  <a:pt x="1177509" y="507823"/>
                </a:lnTo>
                <a:lnTo>
                  <a:pt x="1160039" y="512584"/>
                </a:lnTo>
                <a:lnTo>
                  <a:pt x="1142886" y="517344"/>
                </a:lnTo>
                <a:lnTo>
                  <a:pt x="1126051" y="522740"/>
                </a:lnTo>
                <a:lnTo>
                  <a:pt x="1108898" y="528136"/>
                </a:lnTo>
                <a:lnTo>
                  <a:pt x="1092063" y="534166"/>
                </a:lnTo>
                <a:lnTo>
                  <a:pt x="1075545" y="540514"/>
                </a:lnTo>
                <a:lnTo>
                  <a:pt x="1059028" y="546862"/>
                </a:lnTo>
                <a:lnTo>
                  <a:pt x="1042827" y="553527"/>
                </a:lnTo>
                <a:lnTo>
                  <a:pt x="1026627" y="560827"/>
                </a:lnTo>
                <a:lnTo>
                  <a:pt x="1010745" y="568127"/>
                </a:lnTo>
                <a:lnTo>
                  <a:pt x="994863" y="576061"/>
                </a:lnTo>
                <a:lnTo>
                  <a:pt x="978981" y="584313"/>
                </a:lnTo>
                <a:lnTo>
                  <a:pt x="963734" y="592566"/>
                </a:lnTo>
                <a:lnTo>
                  <a:pt x="948487" y="601452"/>
                </a:lnTo>
                <a:lnTo>
                  <a:pt x="933558" y="610339"/>
                </a:lnTo>
                <a:lnTo>
                  <a:pt x="918946" y="619861"/>
                </a:lnTo>
                <a:lnTo>
                  <a:pt x="904334" y="629065"/>
                </a:lnTo>
                <a:lnTo>
                  <a:pt x="889405" y="638904"/>
                </a:lnTo>
                <a:lnTo>
                  <a:pt x="875429" y="649061"/>
                </a:lnTo>
                <a:lnTo>
                  <a:pt x="861135" y="659535"/>
                </a:lnTo>
                <a:lnTo>
                  <a:pt x="847794" y="670326"/>
                </a:lnTo>
                <a:lnTo>
                  <a:pt x="833817" y="681117"/>
                </a:lnTo>
                <a:lnTo>
                  <a:pt x="820476" y="692226"/>
                </a:lnTo>
                <a:lnTo>
                  <a:pt x="807453" y="703652"/>
                </a:lnTo>
                <a:lnTo>
                  <a:pt x="794747" y="715395"/>
                </a:lnTo>
                <a:lnTo>
                  <a:pt x="781723" y="727456"/>
                </a:lnTo>
                <a:lnTo>
                  <a:pt x="769335" y="739834"/>
                </a:lnTo>
                <a:lnTo>
                  <a:pt x="757265" y="752212"/>
                </a:lnTo>
                <a:lnTo>
                  <a:pt x="745194" y="764591"/>
                </a:lnTo>
                <a:lnTo>
                  <a:pt x="733759" y="777603"/>
                </a:lnTo>
                <a:lnTo>
                  <a:pt x="722006" y="790934"/>
                </a:lnTo>
                <a:lnTo>
                  <a:pt x="710571" y="803947"/>
                </a:lnTo>
                <a:lnTo>
                  <a:pt x="699771" y="817594"/>
                </a:lnTo>
                <a:lnTo>
                  <a:pt x="689289" y="831560"/>
                </a:lnTo>
                <a:lnTo>
                  <a:pt x="678807" y="845525"/>
                </a:lnTo>
                <a:lnTo>
                  <a:pt x="668960" y="859807"/>
                </a:lnTo>
                <a:lnTo>
                  <a:pt x="658795" y="874090"/>
                </a:lnTo>
                <a:lnTo>
                  <a:pt x="649266" y="888690"/>
                </a:lnTo>
                <a:lnTo>
                  <a:pt x="640054" y="903607"/>
                </a:lnTo>
                <a:lnTo>
                  <a:pt x="630842" y="918842"/>
                </a:lnTo>
                <a:lnTo>
                  <a:pt x="622266" y="933759"/>
                </a:lnTo>
                <a:lnTo>
                  <a:pt x="614007" y="949311"/>
                </a:lnTo>
                <a:lnTo>
                  <a:pt x="605748" y="965180"/>
                </a:lnTo>
                <a:lnTo>
                  <a:pt x="598125" y="980732"/>
                </a:lnTo>
                <a:lnTo>
                  <a:pt x="590501" y="996602"/>
                </a:lnTo>
                <a:lnTo>
                  <a:pt x="583513" y="1012789"/>
                </a:lnTo>
                <a:lnTo>
                  <a:pt x="576207" y="1028976"/>
                </a:lnTo>
                <a:lnTo>
                  <a:pt x="569854" y="1045480"/>
                </a:lnTo>
                <a:lnTo>
                  <a:pt x="563502" y="1061984"/>
                </a:lnTo>
                <a:lnTo>
                  <a:pt x="557784" y="1079123"/>
                </a:lnTo>
                <a:lnTo>
                  <a:pt x="552066" y="1095945"/>
                </a:lnTo>
                <a:lnTo>
                  <a:pt x="546984" y="1112766"/>
                </a:lnTo>
                <a:lnTo>
                  <a:pt x="541902" y="1130223"/>
                </a:lnTo>
                <a:lnTo>
                  <a:pt x="537455" y="1147362"/>
                </a:lnTo>
                <a:lnTo>
                  <a:pt x="533325" y="1165136"/>
                </a:lnTo>
                <a:lnTo>
                  <a:pt x="529196" y="1182909"/>
                </a:lnTo>
                <a:lnTo>
                  <a:pt x="526019" y="1200683"/>
                </a:lnTo>
                <a:lnTo>
                  <a:pt x="522843" y="1218140"/>
                </a:lnTo>
                <a:lnTo>
                  <a:pt x="519984" y="1236231"/>
                </a:lnTo>
                <a:lnTo>
                  <a:pt x="1062444" y="1288803"/>
                </a:lnTo>
                <a:lnTo>
                  <a:pt x="1064583" y="1278691"/>
                </a:lnTo>
                <a:lnTo>
                  <a:pt x="1069347" y="1262491"/>
                </a:lnTo>
                <a:lnTo>
                  <a:pt x="1074747" y="1246609"/>
                </a:lnTo>
                <a:lnTo>
                  <a:pt x="1080783" y="1231361"/>
                </a:lnTo>
                <a:lnTo>
                  <a:pt x="1087771" y="1216114"/>
                </a:lnTo>
                <a:lnTo>
                  <a:pt x="1095077" y="1201503"/>
                </a:lnTo>
                <a:lnTo>
                  <a:pt x="1103336" y="1187526"/>
                </a:lnTo>
                <a:lnTo>
                  <a:pt x="1112230" y="1173549"/>
                </a:lnTo>
                <a:lnTo>
                  <a:pt x="1121442" y="1160526"/>
                </a:lnTo>
                <a:lnTo>
                  <a:pt x="1131606" y="1147185"/>
                </a:lnTo>
                <a:lnTo>
                  <a:pt x="1142407" y="1135432"/>
                </a:lnTo>
                <a:lnTo>
                  <a:pt x="1153524" y="1123361"/>
                </a:lnTo>
                <a:lnTo>
                  <a:pt x="1165595" y="1112243"/>
                </a:lnTo>
                <a:lnTo>
                  <a:pt x="1177665" y="1101443"/>
                </a:lnTo>
                <a:lnTo>
                  <a:pt x="1190689" y="1091279"/>
                </a:lnTo>
                <a:lnTo>
                  <a:pt x="1204030" y="1081749"/>
                </a:lnTo>
                <a:lnTo>
                  <a:pt x="1218007" y="1073173"/>
                </a:lnTo>
                <a:lnTo>
                  <a:pt x="1231983" y="1064914"/>
                </a:lnTo>
                <a:lnTo>
                  <a:pt x="1246595" y="1057290"/>
                </a:lnTo>
                <a:lnTo>
                  <a:pt x="1261525" y="1050620"/>
                </a:lnTo>
                <a:lnTo>
                  <a:pt x="1277089" y="1044584"/>
                </a:lnTo>
                <a:lnTo>
                  <a:pt x="1292972" y="1039184"/>
                </a:lnTo>
                <a:lnTo>
                  <a:pt x="1309172" y="1034737"/>
                </a:lnTo>
                <a:lnTo>
                  <a:pt x="1319052" y="1032267"/>
                </a:lnTo>
                <a:lnTo>
                  <a:pt x="1266450" y="490366"/>
                </a:lnTo>
                <a:close/>
                <a:moveTo>
                  <a:pt x="1094286" y="0"/>
                </a:moveTo>
                <a:lnTo>
                  <a:pt x="1100957" y="0"/>
                </a:lnTo>
                <a:lnTo>
                  <a:pt x="1107627" y="952"/>
                </a:lnTo>
                <a:lnTo>
                  <a:pt x="1113980" y="2539"/>
                </a:lnTo>
                <a:lnTo>
                  <a:pt x="1120333" y="4761"/>
                </a:lnTo>
                <a:lnTo>
                  <a:pt x="1126368" y="7300"/>
                </a:lnTo>
                <a:lnTo>
                  <a:pt x="1132086" y="10791"/>
                </a:lnTo>
                <a:lnTo>
                  <a:pt x="1137168" y="14600"/>
                </a:lnTo>
                <a:lnTo>
                  <a:pt x="1142568" y="18726"/>
                </a:lnTo>
                <a:lnTo>
                  <a:pt x="1147015" y="23487"/>
                </a:lnTo>
                <a:lnTo>
                  <a:pt x="1151145" y="28882"/>
                </a:lnTo>
                <a:lnTo>
                  <a:pt x="1154956" y="34595"/>
                </a:lnTo>
                <a:lnTo>
                  <a:pt x="1157815" y="40943"/>
                </a:lnTo>
                <a:lnTo>
                  <a:pt x="1160674" y="47291"/>
                </a:lnTo>
                <a:lnTo>
                  <a:pt x="1231191" y="266290"/>
                </a:lnTo>
                <a:lnTo>
                  <a:pt x="1251203" y="263433"/>
                </a:lnTo>
                <a:lnTo>
                  <a:pt x="1271532" y="261211"/>
                </a:lnTo>
                <a:lnTo>
                  <a:pt x="1291544" y="258990"/>
                </a:lnTo>
                <a:lnTo>
                  <a:pt x="1311873" y="257403"/>
                </a:lnTo>
                <a:lnTo>
                  <a:pt x="1332202" y="256133"/>
                </a:lnTo>
                <a:lnTo>
                  <a:pt x="1352531" y="255181"/>
                </a:lnTo>
                <a:lnTo>
                  <a:pt x="1373178" y="254546"/>
                </a:lnTo>
                <a:lnTo>
                  <a:pt x="1393825" y="254546"/>
                </a:lnTo>
                <a:lnTo>
                  <a:pt x="1414154" y="254546"/>
                </a:lnTo>
                <a:lnTo>
                  <a:pt x="1435119" y="255181"/>
                </a:lnTo>
                <a:lnTo>
                  <a:pt x="1455448" y="256133"/>
                </a:lnTo>
                <a:lnTo>
                  <a:pt x="1475778" y="257403"/>
                </a:lnTo>
                <a:lnTo>
                  <a:pt x="1496107" y="258990"/>
                </a:lnTo>
                <a:lnTo>
                  <a:pt x="1515801" y="261211"/>
                </a:lnTo>
                <a:lnTo>
                  <a:pt x="1536130" y="263433"/>
                </a:lnTo>
                <a:lnTo>
                  <a:pt x="1556142" y="266290"/>
                </a:lnTo>
                <a:lnTo>
                  <a:pt x="1627294" y="47291"/>
                </a:lnTo>
                <a:lnTo>
                  <a:pt x="1629835" y="40626"/>
                </a:lnTo>
                <a:lnTo>
                  <a:pt x="1633012" y="34595"/>
                </a:lnTo>
                <a:lnTo>
                  <a:pt x="1636823" y="28882"/>
                </a:lnTo>
                <a:lnTo>
                  <a:pt x="1640953" y="23487"/>
                </a:lnTo>
                <a:lnTo>
                  <a:pt x="1645400" y="18726"/>
                </a:lnTo>
                <a:lnTo>
                  <a:pt x="1650164" y="14600"/>
                </a:lnTo>
                <a:lnTo>
                  <a:pt x="1655882" y="10474"/>
                </a:lnTo>
                <a:lnTo>
                  <a:pt x="1661600" y="7300"/>
                </a:lnTo>
                <a:lnTo>
                  <a:pt x="1667635" y="4761"/>
                </a:lnTo>
                <a:lnTo>
                  <a:pt x="1673670" y="2539"/>
                </a:lnTo>
                <a:lnTo>
                  <a:pt x="1680023" y="952"/>
                </a:lnTo>
                <a:lnTo>
                  <a:pt x="1686694" y="0"/>
                </a:lnTo>
                <a:lnTo>
                  <a:pt x="1693682" y="0"/>
                </a:lnTo>
                <a:lnTo>
                  <a:pt x="1700352" y="317"/>
                </a:lnTo>
                <a:lnTo>
                  <a:pt x="1707023" y="1270"/>
                </a:lnTo>
                <a:lnTo>
                  <a:pt x="1714011" y="2857"/>
                </a:lnTo>
                <a:lnTo>
                  <a:pt x="1934774" y="75221"/>
                </a:lnTo>
                <a:lnTo>
                  <a:pt x="1941762" y="77443"/>
                </a:lnTo>
                <a:lnTo>
                  <a:pt x="1947798" y="80617"/>
                </a:lnTo>
                <a:lnTo>
                  <a:pt x="1953833" y="84108"/>
                </a:lnTo>
                <a:lnTo>
                  <a:pt x="1958915" y="88234"/>
                </a:lnTo>
                <a:lnTo>
                  <a:pt x="1963997" y="93312"/>
                </a:lnTo>
                <a:lnTo>
                  <a:pt x="1968127" y="98073"/>
                </a:lnTo>
                <a:lnTo>
                  <a:pt x="1971621" y="103469"/>
                </a:lnTo>
                <a:lnTo>
                  <a:pt x="1975115" y="108864"/>
                </a:lnTo>
                <a:lnTo>
                  <a:pt x="1977656" y="114895"/>
                </a:lnTo>
                <a:lnTo>
                  <a:pt x="1980197" y="121243"/>
                </a:lnTo>
                <a:lnTo>
                  <a:pt x="1981468" y="127908"/>
                </a:lnTo>
                <a:lnTo>
                  <a:pt x="1982421" y="134573"/>
                </a:lnTo>
                <a:lnTo>
                  <a:pt x="1982738" y="141238"/>
                </a:lnTo>
                <a:lnTo>
                  <a:pt x="1981786" y="148221"/>
                </a:lnTo>
                <a:lnTo>
                  <a:pt x="1980833" y="154886"/>
                </a:lnTo>
                <a:lnTo>
                  <a:pt x="1979244" y="161551"/>
                </a:lnTo>
                <a:lnTo>
                  <a:pt x="1907774" y="380550"/>
                </a:lnTo>
                <a:lnTo>
                  <a:pt x="1925880" y="390389"/>
                </a:lnTo>
                <a:lnTo>
                  <a:pt x="1943986" y="400228"/>
                </a:lnTo>
                <a:lnTo>
                  <a:pt x="1961456" y="410702"/>
                </a:lnTo>
                <a:lnTo>
                  <a:pt x="1978927" y="421175"/>
                </a:lnTo>
                <a:lnTo>
                  <a:pt x="1996397" y="431967"/>
                </a:lnTo>
                <a:lnTo>
                  <a:pt x="2013232" y="443393"/>
                </a:lnTo>
                <a:lnTo>
                  <a:pt x="2029750" y="454501"/>
                </a:lnTo>
                <a:lnTo>
                  <a:pt x="2046585" y="466562"/>
                </a:lnTo>
                <a:lnTo>
                  <a:pt x="2062785" y="478623"/>
                </a:lnTo>
                <a:lnTo>
                  <a:pt x="2078985" y="491001"/>
                </a:lnTo>
                <a:lnTo>
                  <a:pt x="2094867" y="503697"/>
                </a:lnTo>
                <a:lnTo>
                  <a:pt x="2110432" y="516709"/>
                </a:lnTo>
                <a:lnTo>
                  <a:pt x="2125679" y="529723"/>
                </a:lnTo>
                <a:lnTo>
                  <a:pt x="2140925" y="543370"/>
                </a:lnTo>
                <a:lnTo>
                  <a:pt x="2155855" y="557335"/>
                </a:lnTo>
                <a:lnTo>
                  <a:pt x="2170466" y="571301"/>
                </a:lnTo>
                <a:lnTo>
                  <a:pt x="2357242" y="435775"/>
                </a:lnTo>
                <a:lnTo>
                  <a:pt x="2362959" y="431967"/>
                </a:lnTo>
                <a:lnTo>
                  <a:pt x="2369312" y="428793"/>
                </a:lnTo>
                <a:lnTo>
                  <a:pt x="2375347" y="426571"/>
                </a:lnTo>
                <a:lnTo>
                  <a:pt x="2382018" y="424667"/>
                </a:lnTo>
                <a:lnTo>
                  <a:pt x="2388371" y="423397"/>
                </a:lnTo>
                <a:lnTo>
                  <a:pt x="2395041" y="422762"/>
                </a:lnTo>
                <a:lnTo>
                  <a:pt x="2401712" y="422762"/>
                </a:lnTo>
                <a:lnTo>
                  <a:pt x="2408065" y="423397"/>
                </a:lnTo>
                <a:lnTo>
                  <a:pt x="2414418" y="424984"/>
                </a:lnTo>
                <a:lnTo>
                  <a:pt x="2420770" y="426888"/>
                </a:lnTo>
                <a:lnTo>
                  <a:pt x="2426806" y="429428"/>
                </a:lnTo>
                <a:lnTo>
                  <a:pt x="2432841" y="432601"/>
                </a:lnTo>
                <a:lnTo>
                  <a:pt x="2438559" y="436093"/>
                </a:lnTo>
                <a:lnTo>
                  <a:pt x="2443959" y="440854"/>
                </a:lnTo>
                <a:lnTo>
                  <a:pt x="2448406" y="445614"/>
                </a:lnTo>
                <a:lnTo>
                  <a:pt x="2452853" y="451327"/>
                </a:lnTo>
                <a:lnTo>
                  <a:pt x="2589757" y="638904"/>
                </a:lnTo>
                <a:lnTo>
                  <a:pt x="2593569" y="644935"/>
                </a:lnTo>
                <a:lnTo>
                  <a:pt x="2596746" y="650965"/>
                </a:lnTo>
                <a:lnTo>
                  <a:pt x="2599287" y="657313"/>
                </a:lnTo>
                <a:lnTo>
                  <a:pt x="2601193" y="663661"/>
                </a:lnTo>
                <a:lnTo>
                  <a:pt x="2602463" y="670326"/>
                </a:lnTo>
                <a:lnTo>
                  <a:pt x="2602781" y="676991"/>
                </a:lnTo>
                <a:lnTo>
                  <a:pt x="2602781" y="683656"/>
                </a:lnTo>
                <a:lnTo>
                  <a:pt x="2601828" y="690004"/>
                </a:lnTo>
                <a:lnTo>
                  <a:pt x="2600557" y="696352"/>
                </a:lnTo>
                <a:lnTo>
                  <a:pt x="2598652" y="703017"/>
                </a:lnTo>
                <a:lnTo>
                  <a:pt x="2596428" y="709047"/>
                </a:lnTo>
                <a:lnTo>
                  <a:pt x="2592934" y="715078"/>
                </a:lnTo>
                <a:lnTo>
                  <a:pt x="2589122" y="720473"/>
                </a:lnTo>
                <a:lnTo>
                  <a:pt x="2584993" y="725869"/>
                </a:lnTo>
                <a:lnTo>
                  <a:pt x="2580228" y="730630"/>
                </a:lnTo>
                <a:lnTo>
                  <a:pt x="2574828" y="734756"/>
                </a:lnTo>
                <a:lnTo>
                  <a:pt x="2388053" y="870281"/>
                </a:lnTo>
                <a:lnTo>
                  <a:pt x="2396629" y="888372"/>
                </a:lnTo>
                <a:lnTo>
                  <a:pt x="2405524" y="906781"/>
                </a:lnTo>
                <a:lnTo>
                  <a:pt x="2413465" y="925189"/>
                </a:lnTo>
                <a:lnTo>
                  <a:pt x="2421088" y="943598"/>
                </a:lnTo>
                <a:lnTo>
                  <a:pt x="2428712" y="962324"/>
                </a:lnTo>
                <a:lnTo>
                  <a:pt x="2436017" y="981367"/>
                </a:lnTo>
                <a:lnTo>
                  <a:pt x="2442688" y="1000411"/>
                </a:lnTo>
                <a:lnTo>
                  <a:pt x="2449041" y="1019454"/>
                </a:lnTo>
                <a:lnTo>
                  <a:pt x="2455394" y="1039132"/>
                </a:lnTo>
                <a:lnTo>
                  <a:pt x="2461111" y="1058810"/>
                </a:lnTo>
                <a:lnTo>
                  <a:pt x="2466829" y="1078171"/>
                </a:lnTo>
                <a:lnTo>
                  <a:pt x="2471594" y="1098167"/>
                </a:lnTo>
                <a:lnTo>
                  <a:pt x="2476676" y="1118162"/>
                </a:lnTo>
                <a:lnTo>
                  <a:pt x="2480805" y="1138158"/>
                </a:lnTo>
                <a:lnTo>
                  <a:pt x="2484935" y="1158470"/>
                </a:lnTo>
                <a:lnTo>
                  <a:pt x="2488746" y="1178783"/>
                </a:lnTo>
                <a:lnTo>
                  <a:pt x="2718721" y="1178783"/>
                </a:lnTo>
                <a:lnTo>
                  <a:pt x="2725709" y="1179101"/>
                </a:lnTo>
                <a:lnTo>
                  <a:pt x="2732698" y="1180370"/>
                </a:lnTo>
                <a:lnTo>
                  <a:pt x="2739368" y="1181640"/>
                </a:lnTo>
                <a:lnTo>
                  <a:pt x="2745403" y="1184496"/>
                </a:lnTo>
                <a:lnTo>
                  <a:pt x="2751439" y="1187035"/>
                </a:lnTo>
                <a:lnTo>
                  <a:pt x="2757156" y="1190527"/>
                </a:lnTo>
                <a:lnTo>
                  <a:pt x="2762239" y="1194653"/>
                </a:lnTo>
                <a:lnTo>
                  <a:pt x="2767321" y="1199096"/>
                </a:lnTo>
                <a:lnTo>
                  <a:pt x="2771768" y="1203857"/>
                </a:lnTo>
                <a:lnTo>
                  <a:pt x="2775897" y="1209253"/>
                </a:lnTo>
                <a:lnTo>
                  <a:pt x="2779391" y="1214966"/>
                </a:lnTo>
                <a:lnTo>
                  <a:pt x="2782250" y="1220361"/>
                </a:lnTo>
                <a:lnTo>
                  <a:pt x="2784474" y="1226709"/>
                </a:lnTo>
                <a:lnTo>
                  <a:pt x="2786062" y="1233692"/>
                </a:lnTo>
                <a:lnTo>
                  <a:pt x="2787015" y="1240357"/>
                </a:lnTo>
                <a:lnTo>
                  <a:pt x="2787650" y="1247022"/>
                </a:lnTo>
                <a:lnTo>
                  <a:pt x="2787650" y="1479986"/>
                </a:lnTo>
                <a:lnTo>
                  <a:pt x="2787015" y="1486651"/>
                </a:lnTo>
                <a:lnTo>
                  <a:pt x="2786380" y="1493951"/>
                </a:lnTo>
                <a:lnTo>
                  <a:pt x="2784474" y="1500299"/>
                </a:lnTo>
                <a:lnTo>
                  <a:pt x="2782250" y="1506646"/>
                </a:lnTo>
                <a:lnTo>
                  <a:pt x="2779391" y="1512677"/>
                </a:lnTo>
                <a:lnTo>
                  <a:pt x="2775897" y="1518390"/>
                </a:lnTo>
                <a:lnTo>
                  <a:pt x="2771768" y="1523785"/>
                </a:lnTo>
                <a:lnTo>
                  <a:pt x="2767639" y="1528546"/>
                </a:lnTo>
                <a:lnTo>
                  <a:pt x="2762556" y="1532672"/>
                </a:lnTo>
                <a:lnTo>
                  <a:pt x="2757156" y="1536798"/>
                </a:lnTo>
                <a:lnTo>
                  <a:pt x="2751439" y="1540290"/>
                </a:lnTo>
                <a:lnTo>
                  <a:pt x="2745403" y="1543146"/>
                </a:lnTo>
                <a:lnTo>
                  <a:pt x="2739368" y="1545368"/>
                </a:lnTo>
                <a:lnTo>
                  <a:pt x="2732698" y="1546955"/>
                </a:lnTo>
                <a:lnTo>
                  <a:pt x="2725709" y="1548224"/>
                </a:lnTo>
                <a:lnTo>
                  <a:pt x="2719039" y="1548542"/>
                </a:lnTo>
                <a:lnTo>
                  <a:pt x="2488746" y="1548542"/>
                </a:lnTo>
                <a:lnTo>
                  <a:pt x="2484935" y="1568855"/>
                </a:lnTo>
                <a:lnTo>
                  <a:pt x="2480805" y="1589168"/>
                </a:lnTo>
                <a:lnTo>
                  <a:pt x="2476676" y="1609163"/>
                </a:lnTo>
                <a:lnTo>
                  <a:pt x="2471594" y="1629476"/>
                </a:lnTo>
                <a:lnTo>
                  <a:pt x="2466829" y="1648837"/>
                </a:lnTo>
                <a:lnTo>
                  <a:pt x="2461111" y="1668832"/>
                </a:lnTo>
                <a:lnTo>
                  <a:pt x="2455394" y="1688510"/>
                </a:lnTo>
                <a:lnTo>
                  <a:pt x="2449041" y="1707554"/>
                </a:lnTo>
                <a:lnTo>
                  <a:pt x="2442688" y="1726914"/>
                </a:lnTo>
                <a:lnTo>
                  <a:pt x="2436017" y="1745958"/>
                </a:lnTo>
                <a:lnTo>
                  <a:pt x="2428712" y="1764684"/>
                </a:lnTo>
                <a:lnTo>
                  <a:pt x="2421088" y="1783410"/>
                </a:lnTo>
                <a:lnTo>
                  <a:pt x="2413465" y="1802453"/>
                </a:lnTo>
                <a:lnTo>
                  <a:pt x="2405524" y="1820862"/>
                </a:lnTo>
                <a:lnTo>
                  <a:pt x="2396629" y="1838953"/>
                </a:lnTo>
                <a:lnTo>
                  <a:pt x="2388053" y="1857044"/>
                </a:lnTo>
                <a:lnTo>
                  <a:pt x="2574828" y="1992252"/>
                </a:lnTo>
                <a:lnTo>
                  <a:pt x="2580228" y="1996378"/>
                </a:lnTo>
                <a:lnTo>
                  <a:pt x="2584993" y="2001456"/>
                </a:lnTo>
                <a:lnTo>
                  <a:pt x="2589122" y="2006534"/>
                </a:lnTo>
                <a:lnTo>
                  <a:pt x="2592934" y="2012247"/>
                </a:lnTo>
                <a:lnTo>
                  <a:pt x="2596428" y="2018278"/>
                </a:lnTo>
                <a:lnTo>
                  <a:pt x="2598652" y="2024308"/>
                </a:lnTo>
                <a:lnTo>
                  <a:pt x="2600557" y="2030656"/>
                </a:lnTo>
                <a:lnTo>
                  <a:pt x="2601828" y="2037004"/>
                </a:lnTo>
                <a:lnTo>
                  <a:pt x="2602781" y="2043352"/>
                </a:lnTo>
                <a:lnTo>
                  <a:pt x="2602781" y="2050334"/>
                </a:lnTo>
                <a:lnTo>
                  <a:pt x="2602463" y="2056682"/>
                </a:lnTo>
                <a:lnTo>
                  <a:pt x="2601193" y="2063347"/>
                </a:lnTo>
                <a:lnTo>
                  <a:pt x="2599287" y="2069695"/>
                </a:lnTo>
                <a:lnTo>
                  <a:pt x="2596746" y="2076360"/>
                </a:lnTo>
                <a:lnTo>
                  <a:pt x="2593569" y="2082073"/>
                </a:lnTo>
                <a:lnTo>
                  <a:pt x="2589757" y="2087786"/>
                </a:lnTo>
                <a:lnTo>
                  <a:pt x="2452853" y="2276315"/>
                </a:lnTo>
                <a:lnTo>
                  <a:pt x="2448406" y="2281711"/>
                </a:lnTo>
                <a:lnTo>
                  <a:pt x="2443959" y="2286472"/>
                </a:lnTo>
                <a:lnTo>
                  <a:pt x="2438559" y="2290915"/>
                </a:lnTo>
                <a:lnTo>
                  <a:pt x="2432841" y="2294406"/>
                </a:lnTo>
                <a:lnTo>
                  <a:pt x="2426806" y="2297898"/>
                </a:lnTo>
                <a:lnTo>
                  <a:pt x="2420770" y="2300437"/>
                </a:lnTo>
                <a:lnTo>
                  <a:pt x="2414418" y="2302341"/>
                </a:lnTo>
                <a:lnTo>
                  <a:pt x="2408065" y="2303293"/>
                </a:lnTo>
                <a:lnTo>
                  <a:pt x="2401712" y="2304245"/>
                </a:lnTo>
                <a:lnTo>
                  <a:pt x="2395041" y="2304563"/>
                </a:lnTo>
                <a:lnTo>
                  <a:pt x="2388371" y="2303611"/>
                </a:lnTo>
                <a:lnTo>
                  <a:pt x="2381700" y="2302658"/>
                </a:lnTo>
                <a:lnTo>
                  <a:pt x="2375347" y="2300754"/>
                </a:lnTo>
                <a:lnTo>
                  <a:pt x="2368994" y="2298532"/>
                </a:lnTo>
                <a:lnTo>
                  <a:pt x="2362959" y="2295041"/>
                </a:lnTo>
                <a:lnTo>
                  <a:pt x="2357242" y="2291232"/>
                </a:lnTo>
                <a:lnTo>
                  <a:pt x="2170466" y="2156025"/>
                </a:lnTo>
                <a:lnTo>
                  <a:pt x="2155855" y="2170307"/>
                </a:lnTo>
                <a:lnTo>
                  <a:pt x="2140925" y="2183638"/>
                </a:lnTo>
                <a:lnTo>
                  <a:pt x="2125679" y="2197285"/>
                </a:lnTo>
                <a:lnTo>
                  <a:pt x="2110432" y="2210616"/>
                </a:lnTo>
                <a:lnTo>
                  <a:pt x="2094867" y="2223629"/>
                </a:lnTo>
                <a:lnTo>
                  <a:pt x="2078985" y="2236007"/>
                </a:lnTo>
                <a:lnTo>
                  <a:pt x="2062785" y="2248385"/>
                </a:lnTo>
                <a:lnTo>
                  <a:pt x="2046585" y="2260446"/>
                </a:lnTo>
                <a:lnTo>
                  <a:pt x="2030068" y="2272506"/>
                </a:lnTo>
                <a:lnTo>
                  <a:pt x="2013232" y="2283932"/>
                </a:lnTo>
                <a:lnTo>
                  <a:pt x="1996397" y="2295041"/>
                </a:lnTo>
                <a:lnTo>
                  <a:pt x="1978927" y="2306150"/>
                </a:lnTo>
                <a:lnTo>
                  <a:pt x="1961456" y="2316624"/>
                </a:lnTo>
                <a:lnTo>
                  <a:pt x="1943986" y="2327097"/>
                </a:lnTo>
                <a:lnTo>
                  <a:pt x="1925880" y="2336936"/>
                </a:lnTo>
                <a:lnTo>
                  <a:pt x="1907774" y="2346776"/>
                </a:lnTo>
                <a:lnTo>
                  <a:pt x="1979244" y="2565457"/>
                </a:lnTo>
                <a:lnTo>
                  <a:pt x="1980833" y="2572439"/>
                </a:lnTo>
                <a:lnTo>
                  <a:pt x="1981786" y="2579422"/>
                </a:lnTo>
                <a:lnTo>
                  <a:pt x="1982738" y="2586404"/>
                </a:lnTo>
                <a:lnTo>
                  <a:pt x="1982421" y="2592752"/>
                </a:lnTo>
                <a:lnTo>
                  <a:pt x="1981468" y="2599417"/>
                </a:lnTo>
                <a:lnTo>
                  <a:pt x="1980197" y="2605765"/>
                </a:lnTo>
                <a:lnTo>
                  <a:pt x="1977656" y="2612113"/>
                </a:lnTo>
                <a:lnTo>
                  <a:pt x="1975115" y="2618143"/>
                </a:lnTo>
                <a:lnTo>
                  <a:pt x="1971621" y="2623856"/>
                </a:lnTo>
                <a:lnTo>
                  <a:pt x="1968127" y="2629252"/>
                </a:lnTo>
                <a:lnTo>
                  <a:pt x="1963997" y="2634013"/>
                </a:lnTo>
                <a:lnTo>
                  <a:pt x="1958915" y="2638774"/>
                </a:lnTo>
                <a:lnTo>
                  <a:pt x="1953833" y="2642900"/>
                </a:lnTo>
                <a:lnTo>
                  <a:pt x="1948115" y="2646391"/>
                </a:lnTo>
                <a:lnTo>
                  <a:pt x="1941762" y="2649565"/>
                </a:lnTo>
                <a:lnTo>
                  <a:pt x="1935409" y="2652104"/>
                </a:lnTo>
                <a:lnTo>
                  <a:pt x="1714011" y="2724151"/>
                </a:lnTo>
                <a:lnTo>
                  <a:pt x="1707023" y="2725738"/>
                </a:lnTo>
                <a:lnTo>
                  <a:pt x="1700352" y="2727008"/>
                </a:lnTo>
                <a:lnTo>
                  <a:pt x="1693682" y="2727325"/>
                </a:lnTo>
                <a:lnTo>
                  <a:pt x="1686694" y="2727325"/>
                </a:lnTo>
                <a:lnTo>
                  <a:pt x="1680023" y="2726056"/>
                </a:lnTo>
                <a:lnTo>
                  <a:pt x="1673670" y="2724786"/>
                </a:lnTo>
                <a:lnTo>
                  <a:pt x="1667635" y="2722564"/>
                </a:lnTo>
                <a:lnTo>
                  <a:pt x="1661600" y="2719708"/>
                </a:lnTo>
                <a:lnTo>
                  <a:pt x="1655564" y="2716851"/>
                </a:lnTo>
                <a:lnTo>
                  <a:pt x="1650164" y="2712725"/>
                </a:lnTo>
                <a:lnTo>
                  <a:pt x="1645400" y="2708599"/>
                </a:lnTo>
                <a:lnTo>
                  <a:pt x="1640953" y="2703521"/>
                </a:lnTo>
                <a:lnTo>
                  <a:pt x="1636823" y="2698443"/>
                </a:lnTo>
                <a:lnTo>
                  <a:pt x="1633012" y="2692730"/>
                </a:lnTo>
                <a:lnTo>
                  <a:pt x="1629835" y="2686382"/>
                </a:lnTo>
                <a:lnTo>
                  <a:pt x="1627294" y="2680034"/>
                </a:lnTo>
                <a:lnTo>
                  <a:pt x="1556142" y="2460718"/>
                </a:lnTo>
                <a:lnTo>
                  <a:pt x="1536130" y="2463575"/>
                </a:lnTo>
                <a:lnTo>
                  <a:pt x="1516436" y="2465796"/>
                </a:lnTo>
                <a:lnTo>
                  <a:pt x="1496107" y="2467701"/>
                </a:lnTo>
                <a:lnTo>
                  <a:pt x="1475778" y="2469605"/>
                </a:lnTo>
                <a:lnTo>
                  <a:pt x="1455448" y="2470875"/>
                </a:lnTo>
                <a:lnTo>
                  <a:pt x="1435119" y="2471827"/>
                </a:lnTo>
                <a:lnTo>
                  <a:pt x="1414154" y="2472144"/>
                </a:lnTo>
                <a:lnTo>
                  <a:pt x="1393825" y="2472779"/>
                </a:lnTo>
                <a:lnTo>
                  <a:pt x="1373178" y="2472144"/>
                </a:lnTo>
                <a:lnTo>
                  <a:pt x="1352531" y="2471827"/>
                </a:lnTo>
                <a:lnTo>
                  <a:pt x="1332202" y="2470875"/>
                </a:lnTo>
                <a:lnTo>
                  <a:pt x="1311873" y="2469605"/>
                </a:lnTo>
                <a:lnTo>
                  <a:pt x="1291544" y="2467701"/>
                </a:lnTo>
                <a:lnTo>
                  <a:pt x="1271532" y="2465796"/>
                </a:lnTo>
                <a:lnTo>
                  <a:pt x="1251203" y="2463575"/>
                </a:lnTo>
                <a:lnTo>
                  <a:pt x="1231191" y="2460718"/>
                </a:lnTo>
                <a:lnTo>
                  <a:pt x="1160674" y="2680034"/>
                </a:lnTo>
                <a:lnTo>
                  <a:pt x="1157815" y="2686699"/>
                </a:lnTo>
                <a:lnTo>
                  <a:pt x="1154956" y="2692730"/>
                </a:lnTo>
                <a:lnTo>
                  <a:pt x="1151145" y="2698443"/>
                </a:lnTo>
                <a:lnTo>
                  <a:pt x="1147015" y="2703521"/>
                </a:lnTo>
                <a:lnTo>
                  <a:pt x="1142568" y="2708599"/>
                </a:lnTo>
                <a:lnTo>
                  <a:pt x="1137168" y="2712725"/>
                </a:lnTo>
                <a:lnTo>
                  <a:pt x="1132086" y="2716851"/>
                </a:lnTo>
                <a:lnTo>
                  <a:pt x="1126368" y="2719708"/>
                </a:lnTo>
                <a:lnTo>
                  <a:pt x="1120333" y="2722564"/>
                </a:lnTo>
                <a:lnTo>
                  <a:pt x="1113980" y="2724786"/>
                </a:lnTo>
                <a:lnTo>
                  <a:pt x="1107627" y="2726056"/>
                </a:lnTo>
                <a:lnTo>
                  <a:pt x="1100639" y="2727325"/>
                </a:lnTo>
                <a:lnTo>
                  <a:pt x="1094286" y="2727325"/>
                </a:lnTo>
                <a:lnTo>
                  <a:pt x="1087616" y="2727008"/>
                </a:lnTo>
                <a:lnTo>
                  <a:pt x="1080628" y="2725738"/>
                </a:lnTo>
                <a:lnTo>
                  <a:pt x="1073639" y="2723834"/>
                </a:lnTo>
                <a:lnTo>
                  <a:pt x="852558" y="2652104"/>
                </a:lnTo>
                <a:lnTo>
                  <a:pt x="845888" y="2649565"/>
                </a:lnTo>
                <a:lnTo>
                  <a:pt x="839852" y="2646391"/>
                </a:lnTo>
                <a:lnTo>
                  <a:pt x="834135" y="2642900"/>
                </a:lnTo>
                <a:lnTo>
                  <a:pt x="829052" y="2638774"/>
                </a:lnTo>
                <a:lnTo>
                  <a:pt x="823970" y="2634013"/>
                </a:lnTo>
                <a:lnTo>
                  <a:pt x="819523" y="2629252"/>
                </a:lnTo>
                <a:lnTo>
                  <a:pt x="815711" y="2623856"/>
                </a:lnTo>
                <a:lnTo>
                  <a:pt x="812853" y="2618143"/>
                </a:lnTo>
                <a:lnTo>
                  <a:pt x="809676" y="2612113"/>
                </a:lnTo>
                <a:lnTo>
                  <a:pt x="807770" y="2605765"/>
                </a:lnTo>
                <a:lnTo>
                  <a:pt x="806182" y="2599417"/>
                </a:lnTo>
                <a:lnTo>
                  <a:pt x="805229" y="2592752"/>
                </a:lnTo>
                <a:lnTo>
                  <a:pt x="805229" y="2586404"/>
                </a:lnTo>
                <a:lnTo>
                  <a:pt x="805547" y="2579422"/>
                </a:lnTo>
                <a:lnTo>
                  <a:pt x="806817" y="2572439"/>
                </a:lnTo>
                <a:lnTo>
                  <a:pt x="808088" y="2565457"/>
                </a:lnTo>
                <a:lnTo>
                  <a:pt x="879876" y="2346776"/>
                </a:lnTo>
                <a:lnTo>
                  <a:pt x="861770" y="2336936"/>
                </a:lnTo>
                <a:lnTo>
                  <a:pt x="843982" y="2327097"/>
                </a:lnTo>
                <a:lnTo>
                  <a:pt x="826194" y="2316624"/>
                </a:lnTo>
                <a:lnTo>
                  <a:pt x="808723" y="2306150"/>
                </a:lnTo>
                <a:lnTo>
                  <a:pt x="791570" y="2295041"/>
                </a:lnTo>
                <a:lnTo>
                  <a:pt x="774418" y="2283932"/>
                </a:lnTo>
                <a:lnTo>
                  <a:pt x="757900" y="2272506"/>
                </a:lnTo>
                <a:lnTo>
                  <a:pt x="741065" y="2260446"/>
                </a:lnTo>
                <a:lnTo>
                  <a:pt x="724547" y="2248385"/>
                </a:lnTo>
                <a:lnTo>
                  <a:pt x="708665" y="2236007"/>
                </a:lnTo>
                <a:lnTo>
                  <a:pt x="692783" y="2223311"/>
                </a:lnTo>
                <a:lnTo>
                  <a:pt x="677218" y="2210616"/>
                </a:lnTo>
                <a:lnTo>
                  <a:pt x="661654" y="2197285"/>
                </a:lnTo>
                <a:lnTo>
                  <a:pt x="646724" y="2183638"/>
                </a:lnTo>
                <a:lnTo>
                  <a:pt x="631795" y="2169990"/>
                </a:lnTo>
                <a:lnTo>
                  <a:pt x="616866" y="2155707"/>
                </a:lnTo>
                <a:lnTo>
                  <a:pt x="430726" y="2291232"/>
                </a:lnTo>
                <a:lnTo>
                  <a:pt x="424691" y="2295041"/>
                </a:lnTo>
                <a:lnTo>
                  <a:pt x="418655" y="2298532"/>
                </a:lnTo>
                <a:lnTo>
                  <a:pt x="412303" y="2300754"/>
                </a:lnTo>
                <a:lnTo>
                  <a:pt x="405632" y="2302658"/>
                </a:lnTo>
                <a:lnTo>
                  <a:pt x="399279" y="2303611"/>
                </a:lnTo>
                <a:lnTo>
                  <a:pt x="392609" y="2304563"/>
                </a:lnTo>
                <a:lnTo>
                  <a:pt x="385938" y="2304563"/>
                </a:lnTo>
                <a:lnTo>
                  <a:pt x="379585" y="2303611"/>
                </a:lnTo>
                <a:lnTo>
                  <a:pt x="372915" y="2302341"/>
                </a:lnTo>
                <a:lnTo>
                  <a:pt x="366562" y="2300437"/>
                </a:lnTo>
                <a:lnTo>
                  <a:pt x="360527" y="2297898"/>
                </a:lnTo>
                <a:lnTo>
                  <a:pt x="354491" y="2294724"/>
                </a:lnTo>
                <a:lnTo>
                  <a:pt x="349409" y="2290915"/>
                </a:lnTo>
                <a:lnTo>
                  <a:pt x="344009" y="2286472"/>
                </a:lnTo>
                <a:lnTo>
                  <a:pt x="339244" y="2281711"/>
                </a:lnTo>
                <a:lnTo>
                  <a:pt x="334797" y="2276315"/>
                </a:lnTo>
                <a:lnTo>
                  <a:pt x="197575" y="2087786"/>
                </a:lnTo>
                <a:lnTo>
                  <a:pt x="193763" y="2082073"/>
                </a:lnTo>
                <a:lnTo>
                  <a:pt x="190904" y="2076360"/>
                </a:lnTo>
                <a:lnTo>
                  <a:pt x="188363" y="2069695"/>
                </a:lnTo>
                <a:lnTo>
                  <a:pt x="186457" y="2063347"/>
                </a:lnTo>
                <a:lnTo>
                  <a:pt x="185187" y="2056682"/>
                </a:lnTo>
                <a:lnTo>
                  <a:pt x="184869" y="2050334"/>
                </a:lnTo>
                <a:lnTo>
                  <a:pt x="184869" y="2043352"/>
                </a:lnTo>
                <a:lnTo>
                  <a:pt x="185504" y="2037004"/>
                </a:lnTo>
                <a:lnTo>
                  <a:pt x="187092" y="2030656"/>
                </a:lnTo>
                <a:lnTo>
                  <a:pt x="188998" y="2024308"/>
                </a:lnTo>
                <a:lnTo>
                  <a:pt x="191540" y="2018278"/>
                </a:lnTo>
                <a:lnTo>
                  <a:pt x="194716" y="2012247"/>
                </a:lnTo>
                <a:lnTo>
                  <a:pt x="198528" y="2006534"/>
                </a:lnTo>
                <a:lnTo>
                  <a:pt x="202657" y="2001456"/>
                </a:lnTo>
                <a:lnTo>
                  <a:pt x="207422" y="1996695"/>
                </a:lnTo>
                <a:lnTo>
                  <a:pt x="213139" y="1992252"/>
                </a:lnTo>
                <a:lnTo>
                  <a:pt x="399279" y="1857044"/>
                </a:lnTo>
                <a:lnTo>
                  <a:pt x="390703" y="1838953"/>
                </a:lnTo>
                <a:lnTo>
                  <a:pt x="382444" y="1820544"/>
                </a:lnTo>
                <a:lnTo>
                  <a:pt x="374185" y="1802453"/>
                </a:lnTo>
                <a:lnTo>
                  <a:pt x="366244" y="1783410"/>
                </a:lnTo>
                <a:lnTo>
                  <a:pt x="358621" y="1764684"/>
                </a:lnTo>
                <a:lnTo>
                  <a:pt x="351632" y="1745958"/>
                </a:lnTo>
                <a:lnTo>
                  <a:pt x="344962" y="1726914"/>
                </a:lnTo>
                <a:lnTo>
                  <a:pt x="338291" y="1707554"/>
                </a:lnTo>
                <a:lnTo>
                  <a:pt x="332256" y="1688510"/>
                </a:lnTo>
                <a:lnTo>
                  <a:pt x="326221" y="1668832"/>
                </a:lnTo>
                <a:lnTo>
                  <a:pt x="321139" y="1648837"/>
                </a:lnTo>
                <a:lnTo>
                  <a:pt x="315739" y="1629476"/>
                </a:lnTo>
                <a:lnTo>
                  <a:pt x="311292" y="1609163"/>
                </a:lnTo>
                <a:lnTo>
                  <a:pt x="306845" y="1589168"/>
                </a:lnTo>
                <a:lnTo>
                  <a:pt x="303033" y="1568855"/>
                </a:lnTo>
                <a:lnTo>
                  <a:pt x="299221" y="1548542"/>
                </a:lnTo>
                <a:lnTo>
                  <a:pt x="68929" y="1548542"/>
                </a:lnTo>
                <a:lnTo>
                  <a:pt x="61623" y="1548224"/>
                </a:lnTo>
                <a:lnTo>
                  <a:pt x="54952" y="1546955"/>
                </a:lnTo>
                <a:lnTo>
                  <a:pt x="48282" y="1545368"/>
                </a:lnTo>
                <a:lnTo>
                  <a:pt x="41929" y="1543146"/>
                </a:lnTo>
                <a:lnTo>
                  <a:pt x="36211" y="1540290"/>
                </a:lnTo>
                <a:lnTo>
                  <a:pt x="30494" y="1536798"/>
                </a:lnTo>
                <a:lnTo>
                  <a:pt x="24776" y="1532672"/>
                </a:lnTo>
                <a:lnTo>
                  <a:pt x="20329" y="1528546"/>
                </a:lnTo>
                <a:lnTo>
                  <a:pt x="15882" y="1523785"/>
                </a:lnTo>
                <a:lnTo>
                  <a:pt x="11753" y="1518390"/>
                </a:lnTo>
                <a:lnTo>
                  <a:pt x="8259" y="1512677"/>
                </a:lnTo>
                <a:lnTo>
                  <a:pt x="5400" y="1506646"/>
                </a:lnTo>
                <a:lnTo>
                  <a:pt x="2859" y="1500299"/>
                </a:lnTo>
                <a:lnTo>
                  <a:pt x="1588" y="1493951"/>
                </a:lnTo>
                <a:lnTo>
                  <a:pt x="317" y="1486651"/>
                </a:lnTo>
                <a:lnTo>
                  <a:pt x="0" y="1479986"/>
                </a:lnTo>
                <a:lnTo>
                  <a:pt x="0" y="1247022"/>
                </a:lnTo>
                <a:lnTo>
                  <a:pt x="317" y="1240357"/>
                </a:lnTo>
                <a:lnTo>
                  <a:pt x="1588" y="1233692"/>
                </a:lnTo>
                <a:lnTo>
                  <a:pt x="2859" y="1226709"/>
                </a:lnTo>
                <a:lnTo>
                  <a:pt x="5400" y="1220361"/>
                </a:lnTo>
                <a:lnTo>
                  <a:pt x="8259" y="1214966"/>
                </a:lnTo>
                <a:lnTo>
                  <a:pt x="11753" y="1209253"/>
                </a:lnTo>
                <a:lnTo>
                  <a:pt x="15882" y="1203857"/>
                </a:lnTo>
                <a:lnTo>
                  <a:pt x="20329" y="1199096"/>
                </a:lnTo>
                <a:lnTo>
                  <a:pt x="24776" y="1194653"/>
                </a:lnTo>
                <a:lnTo>
                  <a:pt x="30494" y="1190527"/>
                </a:lnTo>
                <a:lnTo>
                  <a:pt x="36211" y="1187035"/>
                </a:lnTo>
                <a:lnTo>
                  <a:pt x="41929" y="1184496"/>
                </a:lnTo>
                <a:lnTo>
                  <a:pt x="48282" y="1181640"/>
                </a:lnTo>
                <a:lnTo>
                  <a:pt x="54952" y="1180370"/>
                </a:lnTo>
                <a:lnTo>
                  <a:pt x="61623" y="1179101"/>
                </a:lnTo>
                <a:lnTo>
                  <a:pt x="68929" y="1178783"/>
                </a:lnTo>
                <a:lnTo>
                  <a:pt x="299221" y="1178783"/>
                </a:lnTo>
                <a:lnTo>
                  <a:pt x="303033" y="1158470"/>
                </a:lnTo>
                <a:lnTo>
                  <a:pt x="306845" y="1138158"/>
                </a:lnTo>
                <a:lnTo>
                  <a:pt x="311292" y="1118162"/>
                </a:lnTo>
                <a:lnTo>
                  <a:pt x="315739" y="1098167"/>
                </a:lnTo>
                <a:lnTo>
                  <a:pt x="321139" y="1078171"/>
                </a:lnTo>
                <a:lnTo>
                  <a:pt x="326221" y="1058493"/>
                </a:lnTo>
                <a:lnTo>
                  <a:pt x="332256" y="1038815"/>
                </a:lnTo>
                <a:lnTo>
                  <a:pt x="338291" y="1019454"/>
                </a:lnTo>
                <a:lnTo>
                  <a:pt x="344962" y="1000411"/>
                </a:lnTo>
                <a:lnTo>
                  <a:pt x="351632" y="981367"/>
                </a:lnTo>
                <a:lnTo>
                  <a:pt x="358621" y="962324"/>
                </a:lnTo>
                <a:lnTo>
                  <a:pt x="366244" y="943598"/>
                </a:lnTo>
                <a:lnTo>
                  <a:pt x="374185" y="924872"/>
                </a:lnTo>
                <a:lnTo>
                  <a:pt x="382444" y="906463"/>
                </a:lnTo>
                <a:lnTo>
                  <a:pt x="390703" y="888372"/>
                </a:lnTo>
                <a:lnTo>
                  <a:pt x="399279" y="870281"/>
                </a:lnTo>
                <a:lnTo>
                  <a:pt x="213139" y="734756"/>
                </a:lnTo>
                <a:lnTo>
                  <a:pt x="207422" y="730312"/>
                </a:lnTo>
                <a:lnTo>
                  <a:pt x="202657" y="725552"/>
                </a:lnTo>
                <a:lnTo>
                  <a:pt x="198528" y="720473"/>
                </a:lnTo>
                <a:lnTo>
                  <a:pt x="194716" y="715078"/>
                </a:lnTo>
                <a:lnTo>
                  <a:pt x="191540" y="709047"/>
                </a:lnTo>
                <a:lnTo>
                  <a:pt x="188998" y="703017"/>
                </a:lnTo>
                <a:lnTo>
                  <a:pt x="187092" y="696352"/>
                </a:lnTo>
                <a:lnTo>
                  <a:pt x="185504" y="690004"/>
                </a:lnTo>
                <a:lnTo>
                  <a:pt x="184869" y="683656"/>
                </a:lnTo>
                <a:lnTo>
                  <a:pt x="184869" y="676991"/>
                </a:lnTo>
                <a:lnTo>
                  <a:pt x="185187" y="670326"/>
                </a:lnTo>
                <a:lnTo>
                  <a:pt x="186457" y="663661"/>
                </a:lnTo>
                <a:lnTo>
                  <a:pt x="188363" y="657313"/>
                </a:lnTo>
                <a:lnTo>
                  <a:pt x="190904" y="650965"/>
                </a:lnTo>
                <a:lnTo>
                  <a:pt x="193763" y="644935"/>
                </a:lnTo>
                <a:lnTo>
                  <a:pt x="197575" y="638904"/>
                </a:lnTo>
                <a:lnTo>
                  <a:pt x="334797" y="451327"/>
                </a:lnTo>
                <a:lnTo>
                  <a:pt x="339244" y="445614"/>
                </a:lnTo>
                <a:lnTo>
                  <a:pt x="344009" y="440854"/>
                </a:lnTo>
                <a:lnTo>
                  <a:pt x="349409" y="436093"/>
                </a:lnTo>
                <a:lnTo>
                  <a:pt x="354491" y="432601"/>
                </a:lnTo>
                <a:lnTo>
                  <a:pt x="360527" y="429428"/>
                </a:lnTo>
                <a:lnTo>
                  <a:pt x="366562" y="426888"/>
                </a:lnTo>
                <a:lnTo>
                  <a:pt x="372915" y="424984"/>
                </a:lnTo>
                <a:lnTo>
                  <a:pt x="379585" y="423397"/>
                </a:lnTo>
                <a:lnTo>
                  <a:pt x="385938" y="422762"/>
                </a:lnTo>
                <a:lnTo>
                  <a:pt x="392609" y="422762"/>
                </a:lnTo>
                <a:lnTo>
                  <a:pt x="399279" y="423397"/>
                </a:lnTo>
                <a:lnTo>
                  <a:pt x="405632" y="424667"/>
                </a:lnTo>
                <a:lnTo>
                  <a:pt x="412303" y="426571"/>
                </a:lnTo>
                <a:lnTo>
                  <a:pt x="418655" y="428793"/>
                </a:lnTo>
                <a:lnTo>
                  <a:pt x="424691" y="431967"/>
                </a:lnTo>
                <a:lnTo>
                  <a:pt x="430726" y="435775"/>
                </a:lnTo>
                <a:lnTo>
                  <a:pt x="616866" y="571301"/>
                </a:lnTo>
                <a:lnTo>
                  <a:pt x="631795" y="557335"/>
                </a:lnTo>
                <a:lnTo>
                  <a:pt x="646724" y="543370"/>
                </a:lnTo>
                <a:lnTo>
                  <a:pt x="661654" y="529723"/>
                </a:lnTo>
                <a:lnTo>
                  <a:pt x="677218" y="516709"/>
                </a:lnTo>
                <a:lnTo>
                  <a:pt x="693101" y="503697"/>
                </a:lnTo>
                <a:lnTo>
                  <a:pt x="708665" y="491001"/>
                </a:lnTo>
                <a:lnTo>
                  <a:pt x="724547" y="478623"/>
                </a:lnTo>
                <a:lnTo>
                  <a:pt x="741065" y="466562"/>
                </a:lnTo>
                <a:lnTo>
                  <a:pt x="757900" y="454501"/>
                </a:lnTo>
                <a:lnTo>
                  <a:pt x="774418" y="443393"/>
                </a:lnTo>
                <a:lnTo>
                  <a:pt x="791570" y="431967"/>
                </a:lnTo>
                <a:lnTo>
                  <a:pt x="808723" y="421175"/>
                </a:lnTo>
                <a:lnTo>
                  <a:pt x="826194" y="410702"/>
                </a:lnTo>
                <a:lnTo>
                  <a:pt x="843982" y="400228"/>
                </a:lnTo>
                <a:lnTo>
                  <a:pt x="861770" y="390389"/>
                </a:lnTo>
                <a:lnTo>
                  <a:pt x="879876" y="380550"/>
                </a:lnTo>
                <a:lnTo>
                  <a:pt x="808088" y="161551"/>
                </a:lnTo>
                <a:lnTo>
                  <a:pt x="806182" y="154886"/>
                </a:lnTo>
                <a:lnTo>
                  <a:pt x="805547" y="147586"/>
                </a:lnTo>
                <a:lnTo>
                  <a:pt x="804911" y="140921"/>
                </a:lnTo>
                <a:lnTo>
                  <a:pt x="805229" y="134573"/>
                </a:lnTo>
                <a:lnTo>
                  <a:pt x="805864" y="127908"/>
                </a:lnTo>
                <a:lnTo>
                  <a:pt x="807770" y="121243"/>
                </a:lnTo>
                <a:lnTo>
                  <a:pt x="809676" y="114895"/>
                </a:lnTo>
                <a:lnTo>
                  <a:pt x="812217" y="109499"/>
                </a:lnTo>
                <a:lnTo>
                  <a:pt x="815711" y="103469"/>
                </a:lnTo>
                <a:lnTo>
                  <a:pt x="819523" y="98073"/>
                </a:lnTo>
                <a:lnTo>
                  <a:pt x="823970" y="93312"/>
                </a:lnTo>
                <a:lnTo>
                  <a:pt x="829052" y="88552"/>
                </a:lnTo>
                <a:lnTo>
                  <a:pt x="834135" y="84426"/>
                </a:lnTo>
                <a:lnTo>
                  <a:pt x="839852" y="80617"/>
                </a:lnTo>
                <a:lnTo>
                  <a:pt x="845888" y="77760"/>
                </a:lnTo>
                <a:lnTo>
                  <a:pt x="852558" y="75221"/>
                </a:lnTo>
                <a:lnTo>
                  <a:pt x="1073957" y="2857"/>
                </a:lnTo>
                <a:lnTo>
                  <a:pt x="1080628" y="1270"/>
                </a:lnTo>
                <a:lnTo>
                  <a:pt x="1087616" y="317"/>
                </a:lnTo>
                <a:lnTo>
                  <a:pt x="1094286" y="0"/>
                </a:lnTo>
                <a:close/>
              </a:path>
            </a:pathLst>
          </a:custGeom>
          <a:solidFill>
            <a:srgbClr val="64606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阶段性成果及进展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4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22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20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Text_1"/>
          <p:cNvSpPr/>
          <p:nvPr>
            <p:custDataLst>
              <p:tags r:id="rId7"/>
            </p:custDataLst>
          </p:nvPr>
        </p:nvSpPr>
        <p:spPr>
          <a:xfrm>
            <a:off x="6157685" y="116143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绘制流程图</a:t>
            </a:r>
          </a:p>
        </p:txBody>
      </p:sp>
      <p:sp>
        <p:nvSpPr>
          <p:cNvPr id="27" name="MH_Text_1"/>
          <p:cNvSpPr/>
          <p:nvPr>
            <p:custDataLst>
              <p:tags r:id="rId8"/>
            </p:custDataLst>
          </p:nvPr>
        </p:nvSpPr>
        <p:spPr>
          <a:xfrm>
            <a:off x="6250304" y="2455950"/>
            <a:ext cx="2133600" cy="285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小车主要硬件原理图</a:t>
            </a:r>
          </a:p>
        </p:txBody>
      </p:sp>
      <p:sp>
        <p:nvSpPr>
          <p:cNvPr id="29" name="MH_Text_1"/>
          <p:cNvSpPr/>
          <p:nvPr>
            <p:custDataLst>
              <p:tags r:id="rId9"/>
            </p:custDataLst>
          </p:nvPr>
        </p:nvSpPr>
        <p:spPr>
          <a:xfrm>
            <a:off x="665462" y="1414391"/>
            <a:ext cx="224155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功能实现方案的制定</a:t>
            </a:r>
          </a:p>
        </p:txBody>
      </p:sp>
      <p:sp>
        <p:nvSpPr>
          <p:cNvPr id="30" name="MH_Text_1"/>
          <p:cNvSpPr/>
          <p:nvPr>
            <p:custDataLst>
              <p:tags r:id="rId10"/>
            </p:custDataLst>
          </p:nvPr>
        </p:nvSpPr>
        <p:spPr>
          <a:xfrm>
            <a:off x="753173" y="1787512"/>
            <a:ext cx="250634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查阅文献，研究实现循迹、蓝牙控制、无线充电的方法，并选择确定最优方案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11"/>
            </p:custDataLst>
          </p:nvPr>
        </p:nvSpPr>
        <p:spPr>
          <a:xfrm>
            <a:off x="1000125" y="3025140"/>
            <a:ext cx="202628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召开小组会议</a:t>
            </a:r>
          </a:p>
        </p:txBody>
      </p:sp>
      <p:sp>
        <p:nvSpPr>
          <p:cNvPr id="35" name="MH_Text_1"/>
          <p:cNvSpPr/>
          <p:nvPr>
            <p:custDataLst>
              <p:tags r:id="rId12"/>
            </p:custDataLst>
          </p:nvPr>
        </p:nvSpPr>
        <p:spPr>
          <a:xfrm>
            <a:off x="341006" y="3376139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从流程回顾到项目分工，本组成员积极交流、各尽其长、互相学习、共同进步，项目有序顺利进展！</a:t>
            </a: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6157685" y="1520049"/>
            <a:ext cx="238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如</a:t>
            </a:r>
            <a:r>
              <a:rPr lang="zh-CN" altLang="zh-CN" sz="1200" dirty="0"/>
              <a:t>电机驱动原理图、升压模块原理图、核心控制板原理图、无线充电装置台电路仿真。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C66710-4464-46A0-BF36-C4CE210825DC}"/>
              </a:ext>
            </a:extLst>
          </p:cNvPr>
          <p:cNvSpPr txBox="1"/>
          <p:nvPr/>
        </p:nvSpPr>
        <p:spPr>
          <a:xfrm>
            <a:off x="6415181" y="2741065"/>
            <a:ext cx="184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如</a:t>
            </a:r>
            <a:r>
              <a:rPr lang="zh-CN" altLang="zh-CN" sz="1200" dirty="0"/>
              <a:t>项目实施步骤流程图、小车电路控制流程图。</a:t>
            </a:r>
            <a:endParaRPr lang="zh-CN" altLang="en-US" sz="1200" dirty="0"/>
          </a:p>
        </p:txBody>
      </p:sp>
      <p:sp>
        <p:nvSpPr>
          <p:cNvPr id="31" name="MH_Text_1">
            <a:extLst>
              <a:ext uri="{FF2B5EF4-FFF2-40B4-BE49-F238E27FC236}">
                <a16:creationId xmlns:a16="http://schemas.microsoft.com/office/drawing/2014/main" id="{12FA9619-02DA-4597-B602-CFFF0964AFA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729582" y="58470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相关知识的学习与技能的巩固</a:t>
            </a: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607996DB-63F0-40F4-9631-61B95F6FC4A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462675" y="1150966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五位成员学习51单片机，AD和CAD、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SW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的软件使用，巩固c语言编程能力。</a:t>
            </a:r>
          </a:p>
        </p:txBody>
      </p:sp>
      <p:sp>
        <p:nvSpPr>
          <p:cNvPr id="33" name="MH_Text_1">
            <a:extLst>
              <a:ext uri="{FF2B5EF4-FFF2-40B4-BE49-F238E27FC236}">
                <a16:creationId xmlns:a16="http://schemas.microsoft.com/office/drawing/2014/main" id="{01A1C299-D89B-4CBC-AD86-3548EE2C3D2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765777" y="364688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部分器材采购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680794" y="3983640"/>
            <a:ext cx="2218650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主要有：</a:t>
            </a: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航模电池（无线充电发射端供电）</a:t>
            </a: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电容组</a:t>
            </a: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电机马达</a:t>
            </a: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红外对管模块</a:t>
            </a: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电烙笔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4" grpId="0"/>
      <p:bldP spid="35" grpId="0"/>
      <p:bldP spid="11" grpId="0"/>
      <p:bldP spid="13" grpId="0"/>
      <p:bldP spid="31" grpId="0"/>
      <p:bldP spid="32" grpId="0"/>
      <p:bldP spid="33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项目实施步骤流程图展示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9D2A-9163-4913-8AD5-9919CA9A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960"/>
            <a:ext cx="9144000" cy="30835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小车电路控制流程图展示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E0318-483E-4094-8A17-BFC115A1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562892"/>
            <a:ext cx="8139644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3528" y="654241"/>
            <a:ext cx="8139644" cy="49339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成员组成及分工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9C7FD-6BB0-4C00-BB5D-9E40EA449A3A}"/>
              </a:ext>
            </a:extLst>
          </p:cNvPr>
          <p:cNvSpPr txBox="1"/>
          <p:nvPr/>
        </p:nvSpPr>
        <p:spPr>
          <a:xfrm>
            <a:off x="940704" y="1842963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项目负责人：伍雨童——组织成员会议召开，项目进度策划和跟进，技术问题解决。</a:t>
            </a:r>
          </a:p>
          <a:p>
            <a:r>
              <a:rPr lang="zh-CN" altLang="zh-CN" sz="1400" dirty="0"/>
              <a:t>具体分工：</a:t>
            </a:r>
          </a:p>
          <a:p>
            <a:r>
              <a:rPr lang="en-US" altLang="zh-CN" sz="1400" dirty="0"/>
              <a:t>1</a:t>
            </a:r>
            <a:r>
              <a:rPr lang="zh-CN" altLang="zh-CN" sz="1400" dirty="0"/>
              <a:t>、伍雨童、陈权——负责电路原理图设计、</a:t>
            </a:r>
            <a:r>
              <a:rPr lang="en-US" altLang="zh-CN" sz="1400" dirty="0" err="1"/>
              <a:t>pcb</a:t>
            </a:r>
            <a:r>
              <a:rPr lang="zh-CN" altLang="zh-CN" sz="1400" dirty="0"/>
              <a:t>绘制，软件设计和实现。</a:t>
            </a:r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、邵新宇——负责零件采购，研制过程记录，汇总报告，</a:t>
            </a:r>
            <a:r>
              <a:rPr lang="en-US" altLang="zh-CN" sz="1400" dirty="0"/>
              <a:t>ppt</a:t>
            </a:r>
            <a:r>
              <a:rPr lang="zh-CN" altLang="zh-CN" sz="1400" dirty="0"/>
              <a:t>制作。  </a:t>
            </a:r>
            <a:r>
              <a:rPr lang="en-US" altLang="zh-CN" sz="1400" dirty="0"/>
              <a:t>           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、朱颖——负责面包板仿真搭建，后期硬件调试。 </a:t>
            </a:r>
            <a:r>
              <a:rPr lang="en-US" altLang="zh-CN" sz="1400" dirty="0"/>
              <a:t>                    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、程梦倩——负责元器件焊接和组装。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659037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核心板原理图展示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8" name="图片 7" descr="QQ图片20200524172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562610"/>
            <a:ext cx="7886700" cy="42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电机驱动展示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4" name="图片 3" descr="驱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614045"/>
            <a:ext cx="7645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升压模块展示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6" name="图片 5" descr="升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807085"/>
            <a:ext cx="8926195" cy="37160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无线充电台定时控制和自启动控制仿真展示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4" name="20200524_1530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75" y="761365"/>
            <a:ext cx="662051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&amp;</a:t>
            </a:r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规划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6016" y="3363839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研究总结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3655926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项目进展规划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研究总结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虽然由于疫情的原因我们无法返校，无法高效利用学校图书馆、老师等资源，但是我们注意到了居家网课时间相对的优势，合理安排自己课内课外的学习任务，自主学习能力提高，组内成员学习了解了单片机、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CAD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等软件使用，为项目的推进奠定基础。</a:t>
            </a: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知识学习</a:t>
            </a: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在项目的进展过程中，许多原先的设想被推翻或者改进，充分体现了大创项目的灵活性，在实践中不断试错、不断改进、不断优化的特点！</a:t>
            </a: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实践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优化</a:t>
            </a: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虽然无法按时返校，但是互联网的优势也因此体现，组内成员在群内定期交流、讨论，互相督促，并且利用知网、南航线上电子文献等资源学习、推进项目。组内负责技术的成员也积极与指导老师网上交流，项目顺利进行。</a:t>
            </a: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6228361" y="31459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项目推进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项目进展规划</a:t>
            </a:r>
          </a:p>
        </p:txBody>
      </p:sp>
      <p:sp>
        <p:nvSpPr>
          <p:cNvPr id="3" name="MH_Other_1"/>
          <p:cNvSpPr/>
          <p:nvPr>
            <p:custDataLst>
              <p:tags r:id="rId3"/>
            </p:custDataLst>
          </p:nvPr>
        </p:nvSpPr>
        <p:spPr>
          <a:xfrm>
            <a:off x="4067584" y="998457"/>
            <a:ext cx="944392" cy="3197566"/>
          </a:xfrm>
          <a:custGeom>
            <a:avLst/>
            <a:gdLst>
              <a:gd name="connsiteX0" fmla="*/ 286341 w 572682"/>
              <a:gd name="connsiteY0" fmla="*/ 0 h 1963148"/>
              <a:gd name="connsiteX1" fmla="*/ 572682 w 572682"/>
              <a:gd name="connsiteY1" fmla="*/ 286341 h 1963148"/>
              <a:gd name="connsiteX2" fmla="*/ 488815 w 572682"/>
              <a:gd name="connsiteY2" fmla="*/ 488815 h 1963148"/>
              <a:gd name="connsiteX3" fmla="*/ 452012 w 572682"/>
              <a:gd name="connsiteY3" fmla="*/ 513628 h 1963148"/>
              <a:gd name="connsiteX4" fmla="*/ 452012 w 572682"/>
              <a:gd name="connsiteY4" fmla="*/ 1449520 h 1963148"/>
              <a:gd name="connsiteX5" fmla="*/ 488815 w 572682"/>
              <a:gd name="connsiteY5" fmla="*/ 1474333 h 1963148"/>
              <a:gd name="connsiteX6" fmla="*/ 572682 w 572682"/>
              <a:gd name="connsiteY6" fmla="*/ 1676807 h 1963148"/>
              <a:gd name="connsiteX7" fmla="*/ 286341 w 572682"/>
              <a:gd name="connsiteY7" fmla="*/ 1963148 h 1963148"/>
              <a:gd name="connsiteX8" fmla="*/ 0 w 572682"/>
              <a:gd name="connsiteY8" fmla="*/ 1676807 h 1963148"/>
              <a:gd name="connsiteX9" fmla="*/ 83868 w 572682"/>
              <a:gd name="connsiteY9" fmla="*/ 1474333 h 1963148"/>
              <a:gd name="connsiteX10" fmla="*/ 120669 w 572682"/>
              <a:gd name="connsiteY10" fmla="*/ 1449521 h 1963148"/>
              <a:gd name="connsiteX11" fmla="*/ 120669 w 572682"/>
              <a:gd name="connsiteY11" fmla="*/ 513627 h 1963148"/>
              <a:gd name="connsiteX12" fmla="*/ 83868 w 572682"/>
              <a:gd name="connsiteY12" fmla="*/ 488815 h 1963148"/>
              <a:gd name="connsiteX13" fmla="*/ 0 w 572682"/>
              <a:gd name="connsiteY13" fmla="*/ 286341 h 1963148"/>
              <a:gd name="connsiteX14" fmla="*/ 286341 w 572682"/>
              <a:gd name="connsiteY14" fmla="*/ 0 h 196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682" h="1963148">
                <a:moveTo>
                  <a:pt x="286341" y="0"/>
                </a:moveTo>
                <a:cubicBezTo>
                  <a:pt x="444483" y="0"/>
                  <a:pt x="572682" y="128199"/>
                  <a:pt x="572682" y="286341"/>
                </a:cubicBezTo>
                <a:cubicBezTo>
                  <a:pt x="572682" y="365412"/>
                  <a:pt x="540632" y="436997"/>
                  <a:pt x="488815" y="488815"/>
                </a:cubicBezTo>
                <a:lnTo>
                  <a:pt x="452012" y="513628"/>
                </a:lnTo>
                <a:lnTo>
                  <a:pt x="452012" y="1449520"/>
                </a:lnTo>
                <a:lnTo>
                  <a:pt x="488815" y="1474333"/>
                </a:lnTo>
                <a:cubicBezTo>
                  <a:pt x="540632" y="1526151"/>
                  <a:pt x="572682" y="1597736"/>
                  <a:pt x="572682" y="1676807"/>
                </a:cubicBezTo>
                <a:cubicBezTo>
                  <a:pt x="572682" y="1834949"/>
                  <a:pt x="444483" y="1963148"/>
                  <a:pt x="286341" y="1963148"/>
                </a:cubicBezTo>
                <a:cubicBezTo>
                  <a:pt x="128199" y="1963148"/>
                  <a:pt x="0" y="1834949"/>
                  <a:pt x="0" y="1676807"/>
                </a:cubicBezTo>
                <a:cubicBezTo>
                  <a:pt x="0" y="1597736"/>
                  <a:pt x="32050" y="1526151"/>
                  <a:pt x="83868" y="1474333"/>
                </a:cubicBezTo>
                <a:lnTo>
                  <a:pt x="120669" y="1449521"/>
                </a:lnTo>
                <a:lnTo>
                  <a:pt x="120669" y="513627"/>
                </a:lnTo>
                <a:lnTo>
                  <a:pt x="83868" y="488815"/>
                </a:lnTo>
                <a:cubicBezTo>
                  <a:pt x="32050" y="436997"/>
                  <a:pt x="0" y="365412"/>
                  <a:pt x="0" y="286341"/>
                </a:cubicBezTo>
                <a:cubicBezTo>
                  <a:pt x="0" y="128199"/>
                  <a:pt x="128199" y="0"/>
                  <a:pt x="286341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4"/>
            </p:custDataLst>
          </p:nvPr>
        </p:nvSpPr>
        <p:spPr>
          <a:xfrm>
            <a:off x="4230868" y="11595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仿真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搭建</a:t>
            </a:r>
          </a:p>
        </p:txBody>
      </p:sp>
      <p:sp>
        <p:nvSpPr>
          <p:cNvPr id="10" name="MH_Other_3"/>
          <p:cNvSpPr/>
          <p:nvPr>
            <p:custDataLst>
              <p:tags r:id="rId5"/>
            </p:custDataLst>
          </p:nvPr>
        </p:nvSpPr>
        <p:spPr>
          <a:xfrm>
            <a:off x="4230868" y="34244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实物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制作</a:t>
            </a:r>
          </a:p>
        </p:txBody>
      </p:sp>
      <p:sp>
        <p:nvSpPr>
          <p:cNvPr id="15" name="MH_Other_4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124219" y="1353313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6" name="MH_Other_5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 flipH="1">
            <a:off x="3603129" y="3623324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8"/>
            </p:custDataLst>
          </p:nvPr>
        </p:nvSpPr>
        <p:spPr>
          <a:xfrm>
            <a:off x="611505" y="1856105"/>
            <a:ext cx="2991485" cy="16789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下学期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11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月至寒假期间，预计程序设计与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pcb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板的烧制焊接等平行同步由组内不同成员担任主要负责人，全组成员共同完成。基本成型后，进行后期的调试与优化，制作出智能远控无线充电小车实物，并在调试中不断完善，多次记录，寻找能力范围内的最优解。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9"/>
            </p:custDataLst>
          </p:nvPr>
        </p:nvSpPr>
        <p:spPr>
          <a:xfrm>
            <a:off x="5612879" y="1856335"/>
            <a:ext cx="2991569" cy="18705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利用暑假以及下学期初，首先完成基础硬件模块仿真搭建，构建小车和无线充电发射端的硬件架构。同时经常性阅读国内外相关文献资料，对小车的主要硬件更加熟悉，做到心中有数。此外，组内除相关负责成员外也对该小车模型有基础了解，方便返校后的进一步交流合作、项目推进。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0"/>
            </p:custDataLst>
          </p:nvPr>
        </p:nvSpPr>
        <p:spPr>
          <a:xfrm>
            <a:off x="5612879" y="1353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29" y="244091"/>
            <a:ext cx="926207" cy="915839"/>
          </a:xfrm>
          <a:prstGeom prst="rect">
            <a:avLst/>
          </a:prstGeom>
        </p:spPr>
      </p:pic>
      <p:sp>
        <p:nvSpPr>
          <p:cNvPr id="2" name="MH_Text_1"/>
          <p:cNvSpPr/>
          <p:nvPr>
            <p:custDataLst>
              <p:tags r:id="rId11"/>
            </p:custDataLst>
          </p:nvPr>
        </p:nvSpPr>
        <p:spPr>
          <a:xfrm>
            <a:off x="5699125" y="1352550"/>
            <a:ext cx="2312035" cy="293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网络模拟，仿真搭建</a:t>
            </a:r>
          </a:p>
        </p:txBody>
      </p:sp>
      <p:sp>
        <p:nvSpPr>
          <p:cNvPr id="4" name="MH_Text_1"/>
          <p:cNvSpPr/>
          <p:nvPr>
            <p:custDataLst>
              <p:tags r:id="rId12"/>
            </p:custDataLst>
          </p:nvPr>
        </p:nvSpPr>
        <p:spPr>
          <a:xfrm>
            <a:off x="855345" y="3740785"/>
            <a:ext cx="2312035" cy="293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软件设计、后期调试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5" grpId="0" animBg="1"/>
      <p:bldP spid="16" grpId="0" animBg="1"/>
      <p:bldP spid="14" grpId="0" bldLvl="0" animBg="1"/>
      <p:bldP spid="18" grpId="0" bldLvl="0" animBg="1"/>
      <p:bldP spid="19" grpId="0"/>
      <p:bldP spid="2" grpId="0" bldLvl="0" animBg="1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大创项目让我们摸索着一点点将所学运用于实践，变被动学习为主动学习。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      虽然作为一支纯大一的队伍，但是抱着对该领域的憧憬与好奇，我们勇于尝试，虚心学习，求知若渴。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实践出真知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，我们一直在路上！</a:t>
            </a: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2406" y="378433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05758" y="1731122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5688" y="2202492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7350" y="1131590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敬请批评指正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0331" y="1851473"/>
            <a:ext cx="3235388" cy="30859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电子信息工程学院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087" y="2268631"/>
            <a:ext cx="163068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答辩人：伍雨童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8492" y="2268631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cs typeface="+mn-ea"/>
                <a:sym typeface="+mn-lt"/>
              </a:rPr>
              <a:t>指导老师：洪峰</a:t>
            </a:r>
          </a:p>
        </p:txBody>
      </p:sp>
      <p:sp>
        <p:nvSpPr>
          <p:cNvPr id="6" name="矩形 5"/>
          <p:cNvSpPr/>
          <p:nvPr/>
        </p:nvSpPr>
        <p:spPr>
          <a:xfrm>
            <a:off x="265704" y="1236259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6" y="1273202"/>
            <a:ext cx="926207" cy="915839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Other_4"/>
          <p:cNvSpPr/>
          <p:nvPr>
            <p:custDataLst>
              <p:tags r:id="rId2"/>
            </p:custDataLst>
          </p:nvPr>
        </p:nvSpPr>
        <p:spPr>
          <a:xfrm>
            <a:off x="1160464" y="2648931"/>
            <a:ext cx="360000" cy="360000"/>
          </a:xfrm>
          <a:prstGeom prst="ellipse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3"/>
            </p:custDataLst>
          </p:nvPr>
        </p:nvSpPr>
        <p:spPr>
          <a:xfrm>
            <a:off x="4986655" y="2853055"/>
            <a:ext cx="3780155" cy="110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如果考虑到未来电动汽车的发展，那其头等问题，无线充电市场就是一块大蛋糕。再加上物联网的飞速发展以及无人驾驶的深入研究，若能同时实现数据云端同步以及蓝牙远程操控，就在一定程度上响应了万物互联的时代潮流，并且实现了智能化与统一操作，大大减少所需人力物力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可以说尤其在工业生产和智能家电方面将首先有广泛应用。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568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787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06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225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64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783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002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221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1688" y="3550244"/>
            <a:ext cx="104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13878" y="3550245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研究过程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9606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项目特色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07394" y="3550243"/>
            <a:ext cx="104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阶段性成果与</a:t>
            </a:r>
          </a:p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项目进展</a:t>
            </a:r>
          </a:p>
        </p:txBody>
      </p:sp>
      <p:sp>
        <p:nvSpPr>
          <p:cNvPr id="61" name="矩形 60"/>
          <p:cNvSpPr/>
          <p:nvPr/>
        </p:nvSpPr>
        <p:spPr>
          <a:xfrm>
            <a:off x="752444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0440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60448" y="3550243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总结</a:t>
            </a:r>
            <a:r>
              <a:rPr lang="en-US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规划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6207394" y="1419622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079689" y="1391047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843824" y="144756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43444" y="1419622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90014" y="1419622"/>
            <a:ext cx="948873" cy="1143356"/>
            <a:chOff x="7590014" y="1203598"/>
            <a:chExt cx="948873" cy="1143356"/>
          </a:xfrm>
        </p:grpSpPr>
        <p:sp>
          <p:nvSpPr>
            <p:cNvPr id="60" name="椭圆 11"/>
            <p:cNvSpPr/>
            <p:nvPr/>
          </p:nvSpPr>
          <p:spPr>
            <a:xfrm>
              <a:off x="759001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KSO_Shape"/>
            <p:cNvSpPr/>
            <p:nvPr/>
          </p:nvSpPr>
          <p:spPr bwMode="auto">
            <a:xfrm>
              <a:off x="7780288" y="1477249"/>
              <a:ext cx="568324" cy="484022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Text_1"/>
          <p:cNvSpPr/>
          <p:nvPr>
            <p:custDataLst>
              <p:tags r:id="rId2"/>
            </p:custDataLst>
          </p:nvPr>
        </p:nvSpPr>
        <p:spPr>
          <a:xfrm>
            <a:off x="0" y="1756033"/>
            <a:ext cx="9144000" cy="2237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04000" tIns="108000" rIns="396000" anchor="ctr">
            <a:norm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>
          <a:xfrm>
            <a:off x="0" y="4037730"/>
            <a:ext cx="9144000" cy="110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MH_Picture_1"/>
          <p:cNvSpPr/>
          <p:nvPr>
            <p:custDataLst>
              <p:tags r:id="rId4"/>
            </p:custDataLst>
          </p:nvPr>
        </p:nvSpPr>
        <p:spPr>
          <a:xfrm>
            <a:off x="711200" y="195486"/>
            <a:ext cx="2160000" cy="2160000"/>
          </a:xfrm>
          <a:prstGeom prst="ellipse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MH_Picture_2"/>
          <p:cNvSpPr/>
          <p:nvPr>
            <p:custDataLst>
              <p:tags r:id="rId5"/>
            </p:custDataLst>
          </p:nvPr>
        </p:nvSpPr>
        <p:spPr>
          <a:xfrm>
            <a:off x="2903538" y="1791685"/>
            <a:ext cx="1764000" cy="1764000"/>
          </a:xfrm>
          <a:prstGeom prst="ellipse">
            <a:avLst/>
          </a:prstGeom>
          <a:blipFill dpi="0" rotWithShape="1">
            <a:blip r:embed="rId17" cstate="print"/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MH_Picture_3"/>
          <p:cNvSpPr/>
          <p:nvPr>
            <p:custDataLst>
              <p:tags r:id="rId6"/>
            </p:custDataLst>
          </p:nvPr>
        </p:nvSpPr>
        <p:spPr>
          <a:xfrm>
            <a:off x="1266825" y="2989239"/>
            <a:ext cx="1656000" cy="1656000"/>
          </a:xfrm>
          <a:prstGeom prst="ellipse">
            <a:avLst/>
          </a:prstGeom>
          <a:blipFill dpi="0" rotWithShape="1">
            <a:blip r:embed="rId18" cstate="print"/>
            <a:srcRect/>
            <a:stretch>
              <a:fillRect/>
            </a:stretch>
          </a:blip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MH_Other_2"/>
          <p:cNvSpPr/>
          <p:nvPr>
            <p:custDataLst>
              <p:tags r:id="rId7"/>
            </p:custDataLst>
          </p:nvPr>
        </p:nvSpPr>
        <p:spPr>
          <a:xfrm>
            <a:off x="3048001" y="1302293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MH_Other_3"/>
          <p:cNvSpPr/>
          <p:nvPr>
            <p:custDataLst>
              <p:tags r:id="rId8"/>
            </p:custDataLst>
          </p:nvPr>
        </p:nvSpPr>
        <p:spPr>
          <a:xfrm>
            <a:off x="3090863" y="4121972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MH_Other_4"/>
          <p:cNvSpPr/>
          <p:nvPr>
            <p:custDataLst>
              <p:tags r:id="rId9"/>
            </p:custDataLst>
          </p:nvPr>
        </p:nvSpPr>
        <p:spPr>
          <a:xfrm>
            <a:off x="1160464" y="2648931"/>
            <a:ext cx="360000" cy="360000"/>
          </a:xfrm>
          <a:prstGeom prst="ellipse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MH_SubTitle_1"/>
          <p:cNvSpPr txBox="1"/>
          <p:nvPr>
            <p:custDataLst>
              <p:tags r:id="rId10"/>
            </p:custDataLst>
          </p:nvPr>
        </p:nvSpPr>
        <p:spPr>
          <a:xfrm>
            <a:off x="4935538" y="987574"/>
            <a:ext cx="4005262" cy="508682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accent1"/>
                </a:solidFill>
                <a:cs typeface="+mn-ea"/>
                <a:sym typeface="+mn-lt"/>
              </a:rPr>
              <a:t>应用前景</a:t>
            </a: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4932045" y="1969770"/>
            <a:ext cx="3888740" cy="975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目前，在路行驶的车辆中只有大约1%是电动汽车，但各方都认为电动汽车将会飞速发展，到2030年将会成为主流。一些汽车制造商，比如沃尔沃，未来的生产销售计划很可能只包括电动车和混合动力车。英国、法国、中国、挪威甚至德国都有打算逐步禁止销售化石燃料汽车。</a:t>
            </a:r>
          </a:p>
          <a:p>
            <a:pPr indent="0">
              <a:buFont typeface="Wingdings" panose="05000000000000000000" pitchFamily="2" charset="2"/>
              <a:buNone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2"/>
            </p:custDataLst>
          </p:nvPr>
        </p:nvSpPr>
        <p:spPr>
          <a:xfrm>
            <a:off x="4986655" y="2853055"/>
            <a:ext cx="3780155" cy="110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如果考虑到未来电动汽车的发展，那其头等问题，无线充电市场就是一块大蛋糕。再加上物联网的飞速发展以及无人驾驶的深入研究，若能同时实现数据云端同步以及蓝牙远程操控，就在一定程度上响应了万物互联的时代潮流，并且实现了智能化与统一操作，大大减少所需人力物力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可以说尤其在工业生产和智能家电方面将首先有广泛应用。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513584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068719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764" y="354941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20604" y="3382856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FD94C15-2AE1-407C-A65A-B48453C78933}"/>
              </a:ext>
            </a:extLst>
          </p:cNvPr>
          <p:cNvSpPr txBox="1"/>
          <p:nvPr/>
        </p:nvSpPr>
        <p:spPr>
          <a:xfrm>
            <a:off x="3563888" y="3434242"/>
            <a:ext cx="330073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环保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节能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低碳（与传统燃油汽车相比）</a:t>
            </a:r>
          </a:p>
        </p:txBody>
      </p:sp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pic>
        <p:nvPicPr>
          <p:cNvPr id="4" name="图片 3" descr="5ee8506495ceabf98812d13ed11cdd0f_wps图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" y="815975"/>
            <a:ext cx="4743450" cy="2207260"/>
          </a:xfrm>
          <a:prstGeom prst="rect">
            <a:avLst/>
          </a:prstGeom>
        </p:spPr>
      </p:pic>
      <p:pic>
        <p:nvPicPr>
          <p:cNvPr id="7" name="图片 6" descr="timg_WPS图片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335" y="2119478"/>
            <a:ext cx="6154420" cy="2921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041913">
            <a:off x="1995100" y="2312615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cxnSpLocks/>
            <a:stCxn id="5" idx="3"/>
          </p:cNvCxnSpPr>
          <p:nvPr>
            <p:custDataLst>
              <p:tags r:id="rId3"/>
            </p:custDataLst>
          </p:nvPr>
        </p:nvCxnSpPr>
        <p:spPr>
          <a:xfrm>
            <a:off x="3234074" y="2765805"/>
            <a:ext cx="1313121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95420" y="1303132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80969" y="1728548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99" y="257066"/>
            <a:ext cx="621580" cy="614622"/>
          </a:xfrm>
          <a:prstGeom prst="rect">
            <a:avLst/>
          </a:prstGeom>
        </p:spPr>
      </p:pic>
      <p:sp>
        <p:nvSpPr>
          <p:cNvPr id="4" name="MH_SubTitle_2"/>
          <p:cNvSpPr txBox="1"/>
          <p:nvPr>
            <p:custDataLst>
              <p:tags r:id="rId8"/>
            </p:custDataLst>
          </p:nvPr>
        </p:nvSpPr>
        <p:spPr>
          <a:xfrm>
            <a:off x="3347864" y="142404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无线充电</a:t>
            </a:r>
          </a:p>
        </p:txBody>
      </p:sp>
      <p:sp>
        <p:nvSpPr>
          <p:cNvPr id="6" name="MH_SubTitle_2"/>
          <p:cNvSpPr txBox="1"/>
          <p:nvPr>
            <p:custDataLst>
              <p:tags r:id="rId9"/>
            </p:custDataLst>
          </p:nvPr>
        </p:nvSpPr>
        <p:spPr>
          <a:xfrm>
            <a:off x="3482582" y="239569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物联网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7488" y="1179703"/>
            <a:ext cx="449834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当前车载充电器</a:t>
            </a:r>
            <a:r>
              <a:rPr lang="en-US" altLang="zh-CN" sz="1400" dirty="0"/>
              <a:t>&amp;</a:t>
            </a:r>
            <a:r>
              <a:rPr lang="zh-CN" altLang="en-US" sz="1400" dirty="0"/>
              <a:t>充电桩：</a:t>
            </a:r>
          </a:p>
          <a:p>
            <a:r>
              <a:rPr lang="zh-CN" altLang="en-US" sz="1400" dirty="0"/>
              <a:t>    电线老化、电火花、不易维护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无线电能传输技术：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安全可靠、供电方式灵活、无接触火花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2851" y="2446481"/>
            <a:ext cx="445135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数据云端传输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响应万物互联的时代潮流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蓝牙远控   小车更智能化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应用前景广泛：工业生产、智能家电等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4089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4248" y="3943774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66" name="KSO_Shape"/>
          <p:cNvSpPr/>
          <p:nvPr/>
        </p:nvSpPr>
        <p:spPr bwMode="auto">
          <a:xfrm>
            <a:off x="3610610" y="3349625"/>
            <a:ext cx="570230" cy="57023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60D91-EB60-4E94-8695-CE7F8F1943D3}"/>
              </a:ext>
            </a:extLst>
          </p:cNvPr>
          <p:cNvSpPr txBox="1"/>
          <p:nvPr/>
        </p:nvSpPr>
        <p:spPr>
          <a:xfrm>
            <a:off x="4750104" y="370168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主要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小车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实现</a:t>
            </a:r>
          </a:p>
        </p:txBody>
      </p:sp>
      <p:sp>
        <p:nvSpPr>
          <p:cNvPr id="22" name="MH_Text_1"/>
          <p:cNvSpPr/>
          <p:nvPr>
            <p:custDataLst>
              <p:tags r:id="rId8"/>
            </p:custDataLst>
          </p:nvPr>
        </p:nvSpPr>
        <p:spPr>
          <a:xfrm>
            <a:off x="5447233" y="9145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小车循迹实现</a:t>
            </a: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535605" y="939642"/>
            <a:ext cx="2523490" cy="26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无线充电实现</a:t>
            </a:r>
          </a:p>
        </p:txBody>
      </p:sp>
      <p:sp>
        <p:nvSpPr>
          <p:cNvPr id="26" name="MH_Text_1"/>
          <p:cNvSpPr/>
          <p:nvPr>
            <p:custDataLst>
              <p:tags r:id="rId10"/>
            </p:custDataLst>
          </p:nvPr>
        </p:nvSpPr>
        <p:spPr>
          <a:xfrm>
            <a:off x="3026279" y="3745380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蓝牙远程控制实现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0E5E2-3C56-46A9-BFE9-5D984B4A51B0}"/>
              </a:ext>
            </a:extLst>
          </p:cNvPr>
          <p:cNvSpPr txBox="1"/>
          <p:nvPr/>
        </p:nvSpPr>
        <p:spPr>
          <a:xfrm>
            <a:off x="5624473" y="1284359"/>
            <a:ext cx="238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小车自主循黑线行走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DAF129-4B75-4D38-AB7C-3372A33415FE}"/>
              </a:ext>
            </a:extLst>
          </p:cNvPr>
          <p:cNvSpPr txBox="1"/>
          <p:nvPr/>
        </p:nvSpPr>
        <p:spPr>
          <a:xfrm>
            <a:off x="535605" y="1284359"/>
            <a:ext cx="26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小车</a:t>
            </a:r>
            <a:r>
              <a:rPr lang="zh-CN" altLang="en-US" sz="1400" dirty="0"/>
              <a:t>于</a:t>
            </a:r>
            <a:r>
              <a:rPr lang="zh-CN" altLang="zh-CN" sz="1400" dirty="0"/>
              <a:t>无线充电</a:t>
            </a:r>
            <a:r>
              <a:rPr lang="zh-CN" altLang="en-US" sz="1400" dirty="0"/>
              <a:t>装置台定时充电，并</a:t>
            </a:r>
            <a:r>
              <a:rPr lang="zh-CN" altLang="zh-CN" sz="1400" dirty="0"/>
              <a:t>自启动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68F6D9-D919-4000-9A4A-A4F2332219AE}"/>
              </a:ext>
            </a:extLst>
          </p:cNvPr>
          <p:cNvSpPr txBox="1"/>
          <p:nvPr/>
        </p:nvSpPr>
        <p:spPr>
          <a:xfrm>
            <a:off x="3013569" y="4031406"/>
            <a:ext cx="336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通过手机蓝牙</a:t>
            </a:r>
            <a:r>
              <a:rPr lang="en-US" altLang="zh-CN" sz="1400" dirty="0"/>
              <a:t>app</a:t>
            </a:r>
            <a:r>
              <a:rPr lang="zh-CN" altLang="en-US" sz="1400" dirty="0"/>
              <a:t>控制小车运行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14614688">
            <a:off x="4048181" y="1910894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064316" y="1510713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0" name="MH_Text_1"/>
          <p:cNvSpPr/>
          <p:nvPr>
            <p:custDataLst>
              <p:tags r:id="rId1"/>
            </p:custDataLst>
          </p:nvPr>
        </p:nvSpPr>
        <p:spPr>
          <a:xfrm>
            <a:off x="2491555" y="3621640"/>
            <a:ext cx="2057399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小车硬件设计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2"/>
            </p:custDataLst>
          </p:nvPr>
        </p:nvSpPr>
        <p:spPr>
          <a:xfrm>
            <a:off x="739834" y="1185577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语言程序控制核心板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14:12:58</a:t>
            </a:fld>
            <a:endParaRPr lang="zh-CN" altLang="en-US"/>
          </a:p>
        </p:txBody>
      </p:sp>
      <p:sp>
        <p:nvSpPr>
          <p:cNvPr id="57" name="MH_Text_1">
            <a:extLst>
              <a:ext uri="{FF2B5EF4-FFF2-40B4-BE49-F238E27FC236}">
                <a16:creationId xmlns:a16="http://schemas.microsoft.com/office/drawing/2014/main" id="{15055EE6-4BD8-4175-B77B-3C3139CF2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93544" y="1483622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软硬搭配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1B2BE79-E921-4D26-8786-E9D22669221F}"/>
              </a:ext>
            </a:extLst>
          </p:cNvPr>
          <p:cNvSpPr txBox="1"/>
          <p:nvPr/>
        </p:nvSpPr>
        <p:spPr>
          <a:xfrm>
            <a:off x="5798176" y="1809070"/>
            <a:ext cx="25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程序赋予硬件灵魂，</a:t>
            </a:r>
            <a:r>
              <a:rPr lang="zh-CN" altLang="en-US" sz="1400" dirty="0">
                <a:cs typeface="+mn-ea"/>
                <a:sym typeface="+mn-lt"/>
              </a:rPr>
              <a:t>程序烧录至单片机，进行</a:t>
            </a:r>
            <a:r>
              <a:rPr lang="zh-CN" altLang="zh-CN" sz="1400" dirty="0"/>
              <a:t>硬件实体测试</a:t>
            </a:r>
            <a:r>
              <a:rPr lang="zh-CN" altLang="en-US" sz="1400" dirty="0"/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FA59F0-4766-477D-A747-021277D3BADA}"/>
              </a:ext>
            </a:extLst>
          </p:cNvPr>
          <p:cNvSpPr txBox="1"/>
          <p:nvPr/>
        </p:nvSpPr>
        <p:spPr>
          <a:xfrm>
            <a:off x="641141" y="1621452"/>
            <a:ext cx="2290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分析程序架构，绘制程序算法流程图，用</a:t>
            </a:r>
            <a:r>
              <a:rPr lang="zh-CN" altLang="en-US" sz="1400" dirty="0">
                <a:cs typeface="+mn-ea"/>
                <a:sym typeface="+mn-lt"/>
              </a:rPr>
              <a:t>keil5进行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程序设计和优化。利用程序控制核心板发送信号。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8C4882-080B-48D7-839E-89CC696CF471}"/>
              </a:ext>
            </a:extLst>
          </p:cNvPr>
          <p:cNvSpPr txBox="1"/>
          <p:nvPr/>
        </p:nvSpPr>
        <p:spPr>
          <a:xfrm>
            <a:off x="2357375" y="4050610"/>
            <a:ext cx="3440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proteus</a:t>
            </a:r>
            <a:r>
              <a:rPr lang="zh-CN" altLang="en-US" sz="1400" dirty="0"/>
              <a:t>进行</a:t>
            </a:r>
            <a:r>
              <a:rPr lang="zh-CN" altLang="zh-CN" sz="1400" dirty="0"/>
              <a:t>基础硬件模块仿真，</a:t>
            </a:r>
            <a:r>
              <a:rPr lang="zh-CN" altLang="en-US" sz="1400" dirty="0"/>
              <a:t>面包板实体搭建，形成</a:t>
            </a:r>
            <a:r>
              <a:rPr lang="zh-CN" altLang="zh-CN" sz="1400" dirty="0"/>
              <a:t>小车和无线充电发射端的硬件架构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LiuChBZh#"/>
  <p:tag name="MH_LAYOUT" val="SubTitleText"/>
  <p:tag name="MH" val="20151201114419"/>
  <p:tag name="MH_LIBRARY" val="GRAPHIC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PageTitle"/>
  <p:tag name="MH_ORDER" val="Page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4419"/>
  <p:tag name="MH_LIBRARY" val="GRAPHIC"/>
  <p:tag name="MH_TYPE" val="Other"/>
  <p:tag name="MH_ORDER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Text"/>
  <p:tag name="MH" val="20151111212039"/>
  <p:tag name="MH_LIBRARY" val="GRAPHIC"/>
  <p:tag name="KSO_WM_SLIDE_MODEL_TYPE" val="numdg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Text"/>
  <p:tag name="MH" val="20151111212039"/>
  <p:tag name="MH_LIBRARY" val="GRAPHIC"/>
  <p:tag name="KSO_WM_SLIDE_MODEL_TYPE" val="numdg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Text"/>
  <p:tag name="MH_ORDER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Picture"/>
  <p:tag name="MH_ORDER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Other"/>
  <p:tag name="MH_ORDER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12039"/>
  <p:tag name="MH_LIBRARY" val="GRAPHIC"/>
  <p:tag name="MH_TYPE" val="SubTitle"/>
  <p:tag name="MH_ORDER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Text"/>
  <p:tag name="MH" val="20151107164558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PageTitle"/>
  <p:tag name="MH_ORDER" val="Page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SubTitle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738</TotalTime>
  <Words>1666</Words>
  <Application>Microsoft Office PowerPoint</Application>
  <PresentationFormat>全屏显示(16:9)</PresentationFormat>
  <Paragraphs>250</Paragraphs>
  <Slides>30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宋体</vt:lpstr>
      <vt:lpstr>Calibri</vt:lpstr>
      <vt:lpstr>Arial</vt:lpstr>
      <vt:lpstr>Wingdings</vt:lpstr>
      <vt:lpstr>微软雅黑</vt:lpstr>
      <vt:lpstr>Impact</vt:lpstr>
      <vt:lpstr>1</vt:lpstr>
      <vt:lpstr>智能远控无线充电小车                  ——立项评定初期答辩</vt:lpstr>
      <vt:lpstr>成员组成及分工</vt:lpstr>
      <vt:lpstr>目 录</vt:lpstr>
      <vt:lpstr>PowerPoint 演示文稿</vt:lpstr>
      <vt:lpstr>选题背景</vt:lpstr>
      <vt:lpstr>选题背景</vt:lpstr>
      <vt:lpstr>PowerPoint 演示文稿</vt:lpstr>
      <vt:lpstr>研究内容</vt:lpstr>
      <vt:lpstr>研究思路</vt:lpstr>
      <vt:lpstr>研究方法</vt:lpstr>
      <vt:lpstr>研究方案可行性</vt:lpstr>
      <vt:lpstr>PowerPoint 演示文稿</vt:lpstr>
      <vt:lpstr>研究过程</vt:lpstr>
      <vt:lpstr>PowerPoint 演示文稿</vt:lpstr>
      <vt:lpstr>项目特色</vt:lpstr>
      <vt:lpstr>PowerPoint 演示文稿</vt:lpstr>
      <vt:lpstr>阶段性成果及进展</vt:lpstr>
      <vt:lpstr>项目实施步骤流程图展示</vt:lpstr>
      <vt:lpstr>小车电路控制流程图展示</vt:lpstr>
      <vt:lpstr>核心板原理图展示</vt:lpstr>
      <vt:lpstr>电机驱动展示</vt:lpstr>
      <vt:lpstr>升压模块展示</vt:lpstr>
      <vt:lpstr>无线充电台定时控制和自启动控制仿真展示</vt:lpstr>
      <vt:lpstr>PowerPoint 演示文稿</vt:lpstr>
      <vt:lpstr>研究总结</vt:lpstr>
      <vt:lpstr>项目进展规划</vt:lpstr>
      <vt:lpstr>PowerPoint 演示文稿</vt:lpstr>
      <vt:lpstr>敬请批评指正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1;mycomputer</dc:creator>
  <dc:description>1</dc:description>
  <cp:lastModifiedBy>伍 雨童</cp:lastModifiedBy>
  <cp:revision>49</cp:revision>
  <dcterms:created xsi:type="dcterms:W3CDTF">2015-12-01T00:32:00Z</dcterms:created>
  <dcterms:modified xsi:type="dcterms:W3CDTF">2020-05-30T06:27:19Z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